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1" r:id="rId7"/>
    <p:sldId id="262" r:id="rId8"/>
    <p:sldId id="274" r:id="rId9"/>
    <p:sldId id="275"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0"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AC80-C453-4284-BD53-EA991E762870}" type="datetimeFigureOut">
              <a:rPr lang="zh-CN" altLang="en-US" smtClean="0"/>
              <a:pPr/>
              <a:t>2017/8/28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390C3-322A-4530-B28C-C6FE22FB4A8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2B390C3-322A-4530-B28C-C6FE22FB4A85}" type="slidenum">
              <a:rPr lang="zh-CN" altLang="en-US" smtClean="0"/>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2017/8/28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0820CF-B880-4189-942D-D702A7CBA730}" type="datetimeFigureOut">
              <a:rPr lang="zh-CN" altLang="en-US" smtClean="0"/>
              <a:pPr/>
              <a:t>2017/8/28</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28728" y="2143116"/>
            <a:ext cx="7406640" cy="1472184"/>
          </a:xfrm>
        </p:spPr>
        <p:txBody>
          <a:bodyPr/>
          <a:lstStyle/>
          <a:p>
            <a:pPr algn="ctr"/>
            <a:r>
              <a:rPr lang="zh-CN" altLang="en-US" b="1" dirty="0" smtClean="0"/>
              <a:t>商学院</a:t>
            </a:r>
            <a:r>
              <a:rPr lang="en-US" altLang="zh-CN" b="1" dirty="0" smtClean="0"/>
              <a:t/>
            </a:r>
            <a:br>
              <a:rPr lang="en-US" altLang="zh-CN" b="1" dirty="0" smtClean="0"/>
            </a:br>
            <a:r>
              <a:rPr lang="zh-CN" altLang="en-US" b="1" dirty="0" smtClean="0"/>
              <a:t>国际经济与贸易专业介绍</a:t>
            </a:r>
            <a:endParaRPr lang="zh-CN" alt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dirty="0" smtClean="0">
                <a:latin typeface="华文楷体" pitchFamily="2" charset="-122"/>
                <a:ea typeface="华文楷体" pitchFamily="2" charset="-122"/>
              </a:rPr>
              <a:t>实践特色课程</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142976" y="1428736"/>
            <a:ext cx="7715304" cy="4800600"/>
          </a:xfrm>
        </p:spPr>
        <p:txBody>
          <a:bodyPr>
            <a:normAutofit fontScale="92500" lnSpcReduction="10000"/>
          </a:bodyPr>
          <a:lstStyle/>
          <a:p>
            <a:pPr>
              <a:buNone/>
            </a:pPr>
            <a:r>
              <a:rPr lang="zh-CN" altLang="en-US" dirty="0" smtClean="0">
                <a:latin typeface="华文楷体" pitchFamily="2" charset="-122"/>
                <a:ea typeface="华文楷体" pitchFamily="2" charset="-122"/>
              </a:rPr>
              <a:t>   实践教学体系包括课内实验、独立实验、集中实践教学、毕业实习和毕业设计。</a:t>
            </a:r>
            <a:endParaRPr lang="en-US" altLang="zh-CN" dirty="0" smtClean="0">
              <a:latin typeface="华文楷体" pitchFamily="2" charset="-122"/>
              <a:ea typeface="华文楷体" pitchFamily="2" charset="-122"/>
            </a:endParaRPr>
          </a:p>
          <a:p>
            <a:pPr>
              <a:buNone/>
            </a:pPr>
            <a:r>
              <a:rPr lang="en-US" altLang="zh-CN" dirty="0" smtClean="0">
                <a:solidFill>
                  <a:srgbClr val="FF0000"/>
                </a:solidFill>
                <a:latin typeface="华文楷体" pitchFamily="2" charset="-122"/>
                <a:ea typeface="华文楷体" pitchFamily="2" charset="-122"/>
              </a:rPr>
              <a:t>   </a:t>
            </a:r>
            <a:r>
              <a:rPr lang="zh-CN" altLang="en-US" dirty="0" smtClean="0">
                <a:solidFill>
                  <a:srgbClr val="FF0000"/>
                </a:solidFill>
                <a:latin typeface="华文楷体" pitchFamily="2" charset="-122"/>
                <a:ea typeface="华文楷体" pitchFamily="2" charset="-122"/>
              </a:rPr>
              <a:t>课内实验</a:t>
            </a:r>
            <a:r>
              <a:rPr lang="zh-CN" altLang="en-US" dirty="0" smtClean="0">
                <a:latin typeface="华文楷体" pitchFamily="2" charset="-122"/>
                <a:ea typeface="华文楷体" pitchFamily="2" charset="-122"/>
              </a:rPr>
              <a:t>，如计量经济学实验（</a:t>
            </a:r>
            <a:r>
              <a:rPr lang="en-US" dirty="0" smtClean="0">
                <a:latin typeface="华文楷体" pitchFamily="2" charset="-122"/>
                <a:ea typeface="华文楷体" pitchFamily="2" charset="-122"/>
              </a:rPr>
              <a:t>EVIEWS</a:t>
            </a:r>
            <a:r>
              <a:rPr lang="zh-CN" altLang="en-US" dirty="0" smtClean="0">
                <a:latin typeface="华文楷体" pitchFamily="2" charset="-122"/>
                <a:ea typeface="华文楷体" pitchFamily="2" charset="-122"/>
              </a:rPr>
              <a:t>）、统计学实验（</a:t>
            </a:r>
            <a:r>
              <a:rPr lang="en-US" dirty="0" smtClean="0">
                <a:latin typeface="华文楷体" pitchFamily="2" charset="-122"/>
                <a:ea typeface="华文楷体" pitchFamily="2" charset="-122"/>
              </a:rPr>
              <a:t>SPSS</a:t>
            </a:r>
            <a:r>
              <a:rPr lang="zh-CN" altLang="en-US" dirty="0" smtClean="0">
                <a:latin typeface="华文楷体" pitchFamily="2" charset="-122"/>
                <a:ea typeface="华文楷体" pitchFamily="2" charset="-122"/>
              </a:rPr>
              <a:t>）、国际贸易实务实验（</a:t>
            </a:r>
            <a:r>
              <a:rPr lang="en-US" dirty="0" smtClean="0">
                <a:latin typeface="华文楷体" pitchFamily="2" charset="-122"/>
                <a:ea typeface="华文楷体" pitchFamily="2" charset="-122"/>
              </a:rPr>
              <a:t>SIMTRADE</a:t>
            </a:r>
            <a:r>
              <a:rPr lang="zh-CN" altLang="en-US" dirty="0" smtClean="0">
                <a:latin typeface="华文楷体" pitchFamily="2" charset="-122"/>
                <a:ea typeface="华文楷体" pitchFamily="2" charset="-122"/>
              </a:rPr>
              <a:t>外贸实习平台系统）等。</a:t>
            </a:r>
            <a:endParaRPr lang="en-US" altLang="zh-CN" dirty="0" smtClean="0">
              <a:latin typeface="华文楷体" pitchFamily="2" charset="-122"/>
              <a:ea typeface="华文楷体" pitchFamily="2" charset="-122"/>
            </a:endParaRPr>
          </a:p>
          <a:p>
            <a:pPr>
              <a:buNone/>
            </a:pPr>
            <a:r>
              <a:rPr lang="en-US" altLang="zh-CN" dirty="0" smtClean="0">
                <a:latin typeface="华文楷体" pitchFamily="2" charset="-122"/>
                <a:ea typeface="华文楷体" pitchFamily="2" charset="-122"/>
              </a:rPr>
              <a:t>   </a:t>
            </a:r>
            <a:r>
              <a:rPr lang="zh-CN" altLang="en-US" dirty="0" smtClean="0">
                <a:solidFill>
                  <a:srgbClr val="FF0000"/>
                </a:solidFill>
                <a:latin typeface="华文楷体" pitchFamily="2" charset="-122"/>
                <a:ea typeface="华文楷体" pitchFamily="2" charset="-122"/>
              </a:rPr>
              <a:t>独立实验</a:t>
            </a:r>
            <a:r>
              <a:rPr lang="zh-CN" altLang="en-US" dirty="0" smtClean="0">
                <a:latin typeface="华文楷体" pitchFamily="2" charset="-122"/>
                <a:ea typeface="华文楷体" pitchFamily="2" charset="-122"/>
              </a:rPr>
              <a:t>，如进出口货物贸易综合实验。</a:t>
            </a:r>
            <a:r>
              <a:rPr lang="zh-CN" altLang="en-US" dirty="0" smtClean="0">
                <a:solidFill>
                  <a:srgbClr val="FF0000"/>
                </a:solidFill>
                <a:latin typeface="华文楷体" pitchFamily="2" charset="-122"/>
                <a:ea typeface="华文楷体" pitchFamily="2" charset="-122"/>
              </a:rPr>
              <a:t>集中实践教学</a:t>
            </a:r>
            <a:r>
              <a:rPr lang="zh-CN" altLang="en-US" dirty="0" smtClean="0">
                <a:latin typeface="华文楷体" pitchFamily="2" charset="-122"/>
                <a:ea typeface="华文楷体" pitchFamily="2" charset="-122"/>
              </a:rPr>
              <a:t>，如，</a:t>
            </a:r>
            <a:r>
              <a:rPr lang="en-US" dirty="0" smtClean="0">
                <a:latin typeface="华文楷体" pitchFamily="2" charset="-122"/>
                <a:ea typeface="华文楷体" pitchFamily="2" charset="-122"/>
              </a:rPr>
              <a:t>EXCEL</a:t>
            </a:r>
            <a:r>
              <a:rPr lang="zh-CN" altLang="en-US" dirty="0" smtClean="0">
                <a:latin typeface="华文楷体" pitchFamily="2" charset="-122"/>
                <a:ea typeface="华文楷体" pitchFamily="2" charset="-122"/>
              </a:rPr>
              <a:t>（函数）使用、会计实验等。</a:t>
            </a:r>
            <a:endParaRPr lang="en-US" altLang="zh-CN" dirty="0" smtClean="0">
              <a:latin typeface="华文楷体" pitchFamily="2" charset="-122"/>
              <a:ea typeface="华文楷体" pitchFamily="2" charset="-122"/>
            </a:endParaRPr>
          </a:p>
          <a:p>
            <a:pPr>
              <a:buNone/>
            </a:pPr>
            <a:r>
              <a:rPr lang="en-US" altLang="zh-CN" dirty="0" smtClean="0">
                <a:latin typeface="华文楷体" pitchFamily="2" charset="-122"/>
                <a:ea typeface="华文楷体" pitchFamily="2" charset="-122"/>
              </a:rPr>
              <a:t>    </a:t>
            </a:r>
            <a:r>
              <a:rPr lang="zh-CN" altLang="en-US" dirty="0" smtClean="0">
                <a:latin typeface="华文楷体" pitchFamily="2" charset="-122"/>
                <a:ea typeface="华文楷体" pitchFamily="2" charset="-122"/>
              </a:rPr>
              <a:t>通过这些实验加强对学生经济计量和国际货物贸易应用能力的培养。</a:t>
            </a:r>
          </a:p>
          <a:p>
            <a:pPr>
              <a:buNone/>
            </a:pPr>
            <a:endParaRPr lang="zh-CN" alt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dirty="0" smtClean="0">
                <a:latin typeface="华文楷体" pitchFamily="2" charset="-122"/>
                <a:ea typeface="华文楷体" pitchFamily="2" charset="-122"/>
              </a:rPr>
              <a:t>教学成果</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857224" y="1357298"/>
            <a:ext cx="8143932" cy="4800600"/>
          </a:xfrm>
        </p:spPr>
        <p:txBody>
          <a:bodyPr/>
          <a:lstStyle/>
          <a:p>
            <a:pPr>
              <a:buNone/>
            </a:pPr>
            <a:r>
              <a:rPr lang="zh-CN" altLang="en-US" dirty="0" smtClean="0">
                <a:latin typeface="华文楷体" pitchFamily="2" charset="-122"/>
                <a:ea typeface="华文楷体" pitchFamily="2" charset="-122"/>
              </a:rPr>
              <a:t>本专业荣获</a:t>
            </a:r>
            <a:r>
              <a:rPr lang="en-US" dirty="0" smtClean="0">
                <a:latin typeface="华文楷体" pitchFamily="2" charset="-122"/>
                <a:ea typeface="华文楷体" pitchFamily="2" charset="-122"/>
              </a:rPr>
              <a:t>2013</a:t>
            </a:r>
            <a:r>
              <a:rPr lang="zh-CN" altLang="en-US" dirty="0" smtClean="0">
                <a:latin typeface="华文楷体" pitchFamily="2" charset="-122"/>
                <a:ea typeface="华文楷体" pitchFamily="2" charset="-122"/>
              </a:rPr>
              <a:t>年上海市教学成果一等奖。</a:t>
            </a:r>
          </a:p>
          <a:p>
            <a:pPr>
              <a:buNone/>
            </a:pPr>
            <a:endParaRPr lang="zh-CN" altLang="en-US" dirty="0"/>
          </a:p>
        </p:txBody>
      </p:sp>
      <p:pic>
        <p:nvPicPr>
          <p:cNvPr id="18434" name="Picture 2"/>
          <p:cNvPicPr>
            <a:picLocks noChangeAspect="1" noChangeArrowheads="1"/>
          </p:cNvPicPr>
          <p:nvPr/>
        </p:nvPicPr>
        <p:blipFill>
          <a:blip r:embed="rId2" cstate="print"/>
          <a:srcRect/>
          <a:stretch>
            <a:fillRect/>
          </a:stretch>
        </p:blipFill>
        <p:spPr bwMode="auto">
          <a:xfrm>
            <a:off x="2571736" y="2000240"/>
            <a:ext cx="4286280" cy="462245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7290" y="0"/>
            <a:ext cx="7498080" cy="1143000"/>
          </a:xfrm>
        </p:spPr>
        <p:txBody>
          <a:bodyPr>
            <a:normAutofit/>
          </a:bodyPr>
          <a:lstStyle/>
          <a:p>
            <a:pPr lvl="0"/>
            <a:r>
              <a:rPr lang="zh-CN" altLang="en-US" b="1" dirty="0" smtClean="0">
                <a:latin typeface="华文楷体" pitchFamily="2" charset="-122"/>
                <a:ea typeface="华文楷体" pitchFamily="2" charset="-122"/>
              </a:rPr>
              <a:t>产学研合作成果</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142976" y="1142984"/>
            <a:ext cx="7498080" cy="4800600"/>
          </a:xfrm>
        </p:spPr>
        <p:txBody>
          <a:bodyPr/>
          <a:lstStyle/>
          <a:p>
            <a:pPr>
              <a:buNone/>
            </a:pPr>
            <a:r>
              <a:rPr lang="zh-CN" altLang="en-US" sz="2400" dirty="0" smtClean="0">
                <a:latin typeface="华文楷体" pitchFamily="2" charset="-122"/>
                <a:ea typeface="华文楷体" pitchFamily="2" charset="-122"/>
              </a:rPr>
              <a:t>    本专业与上海自贸区联合发展有限公司、上海西美工具进出口有限公司、上海迈可进出口有限公司等企业建立了良好的合作关系，可为学生提供参观实习、暑期实习、毕业实习等多种实习机会和实习岗位，是学生验证理论知识、加深对专业和行业的理解、为走上工作岗位打基础的良好平台。</a:t>
            </a:r>
          </a:p>
          <a:p>
            <a:pPr>
              <a:buNone/>
            </a:pPr>
            <a:endParaRPr lang="zh-CN" altLang="en-US" dirty="0"/>
          </a:p>
        </p:txBody>
      </p:sp>
      <p:pic>
        <p:nvPicPr>
          <p:cNvPr id="19458" name="Picture 2"/>
          <p:cNvPicPr>
            <a:picLocks noChangeAspect="1" noChangeArrowheads="1"/>
          </p:cNvPicPr>
          <p:nvPr/>
        </p:nvPicPr>
        <p:blipFill>
          <a:blip r:embed="rId2" cstate="print"/>
          <a:srcRect/>
          <a:stretch>
            <a:fillRect/>
          </a:stretch>
        </p:blipFill>
        <p:spPr bwMode="auto">
          <a:xfrm>
            <a:off x="1428728" y="3500438"/>
            <a:ext cx="6929486" cy="33575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285984" y="5500702"/>
            <a:ext cx="5065218" cy="962012"/>
          </a:xfrm>
        </p:spPr>
        <p:txBody>
          <a:bodyPr>
            <a:normAutofit fontScale="92500" lnSpcReduction="20000"/>
          </a:bodyPr>
          <a:lstStyle/>
          <a:p>
            <a:pPr>
              <a:buNone/>
            </a:pPr>
            <a:r>
              <a:rPr lang="zh-CN" altLang="en-US" dirty="0" smtClean="0">
                <a:latin typeface="华文楷体" pitchFamily="2" charset="-122"/>
                <a:ea typeface="华文楷体" pitchFamily="2" charset="-122"/>
              </a:rPr>
              <a:t>上海建桥学院校外实习基地</a:t>
            </a:r>
            <a:endParaRPr lang="en-US" dirty="0" smtClean="0">
              <a:latin typeface="华文楷体" pitchFamily="2" charset="-122"/>
              <a:ea typeface="华文楷体" pitchFamily="2" charset="-122"/>
            </a:endParaRPr>
          </a:p>
          <a:p>
            <a:pPr>
              <a:buNone/>
            </a:pPr>
            <a:r>
              <a:rPr lang="zh-CN" altLang="en-US" dirty="0" smtClean="0">
                <a:latin typeface="华文楷体" pitchFamily="2" charset="-122"/>
                <a:ea typeface="华文楷体" pitchFamily="2" charset="-122"/>
              </a:rPr>
              <a:t>上海西美进出口有限公司</a:t>
            </a:r>
          </a:p>
          <a:p>
            <a:endParaRPr lang="zh-CN" altLang="en-US" dirty="0"/>
          </a:p>
        </p:txBody>
      </p:sp>
      <p:pic>
        <p:nvPicPr>
          <p:cNvPr id="20482" name="Picture 7" descr="实习基地照片P1480060"/>
          <p:cNvPicPr>
            <a:picLocks noChangeAspect="1" noChangeArrowheads="1"/>
          </p:cNvPicPr>
          <p:nvPr/>
        </p:nvPicPr>
        <p:blipFill>
          <a:blip r:embed="rId2" cstate="print"/>
          <a:srcRect/>
          <a:stretch>
            <a:fillRect/>
          </a:stretch>
        </p:blipFill>
        <p:spPr bwMode="auto">
          <a:xfrm>
            <a:off x="1785918" y="428604"/>
            <a:ext cx="6429420" cy="485778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435608" y="5500702"/>
            <a:ext cx="7494110" cy="747698"/>
          </a:xfrm>
        </p:spPr>
        <p:txBody>
          <a:bodyPr>
            <a:normAutofit fontScale="85000" lnSpcReduction="10000"/>
          </a:bodyPr>
          <a:lstStyle/>
          <a:p>
            <a:pPr>
              <a:buNone/>
            </a:pPr>
            <a:r>
              <a:rPr lang="zh-CN" altLang="en-US" dirty="0" smtClean="0">
                <a:latin typeface="华文楷体" pitchFamily="2" charset="-122"/>
                <a:ea typeface="华文楷体" pitchFamily="2" charset="-122"/>
              </a:rPr>
              <a:t>中国（上海）自由贸易试验区进口汽车展示中心</a:t>
            </a:r>
          </a:p>
          <a:p>
            <a:endParaRPr lang="zh-CN" altLang="en-US" dirty="0"/>
          </a:p>
        </p:txBody>
      </p:sp>
      <p:pic>
        <p:nvPicPr>
          <p:cNvPr id="21506" name="Picture 2"/>
          <p:cNvPicPr>
            <a:picLocks noChangeAspect="1" noChangeArrowheads="1"/>
          </p:cNvPicPr>
          <p:nvPr/>
        </p:nvPicPr>
        <p:blipFill>
          <a:blip r:embed="rId2" cstate="print"/>
          <a:srcRect/>
          <a:stretch>
            <a:fillRect/>
          </a:stretch>
        </p:blipFill>
        <p:spPr bwMode="auto">
          <a:xfrm>
            <a:off x="1643042" y="428604"/>
            <a:ext cx="6786610" cy="4857784"/>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dirty="0" smtClean="0">
                <a:latin typeface="华文楷体" pitchFamily="2" charset="-122"/>
                <a:ea typeface="华文楷体" pitchFamily="2" charset="-122"/>
              </a:rPr>
              <a:t>国际交流与合作</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142976" y="1214422"/>
            <a:ext cx="7715304" cy="4800600"/>
          </a:xfrm>
        </p:spPr>
        <p:txBody>
          <a:bodyPr/>
          <a:lstStyle/>
          <a:p>
            <a:pPr>
              <a:buNone/>
            </a:pPr>
            <a:r>
              <a:rPr lang="zh-CN" altLang="en-US" dirty="0" smtClean="0"/>
              <a:t>   </a:t>
            </a:r>
            <a:r>
              <a:rPr lang="zh-CN" altLang="en-US" sz="2400" dirty="0" smtClean="0">
                <a:latin typeface="华文楷体" pitchFamily="2" charset="-122"/>
                <a:ea typeface="华文楷体" pitchFamily="2" charset="-122"/>
              </a:rPr>
              <a:t>本专业学生在校期间可以申请参加丹麦班（全英语）学习，还可以申请去台湾交流学习（</a:t>
            </a:r>
            <a:r>
              <a:rPr lang="en-US" sz="2400" dirty="0" smtClean="0">
                <a:latin typeface="华文楷体" pitchFamily="2" charset="-122"/>
                <a:ea typeface="华文楷体" pitchFamily="2" charset="-122"/>
              </a:rPr>
              <a:t>1</a:t>
            </a:r>
            <a:r>
              <a:rPr lang="zh-CN" altLang="en-US" sz="2400" dirty="0" smtClean="0">
                <a:latin typeface="华文楷体" pitchFamily="2" charset="-122"/>
                <a:ea typeface="华文楷体" pitchFamily="2" charset="-122"/>
              </a:rPr>
              <a:t>学期），或者去美国、英国等国家交流学习，拓宽国际视野，提高英语听、说、读、写、译能力，培养跨文化交流能力。</a:t>
            </a:r>
          </a:p>
          <a:p>
            <a:pPr>
              <a:buNone/>
            </a:pPr>
            <a:endParaRPr lang="zh-CN" altLang="en-US" dirty="0"/>
          </a:p>
        </p:txBody>
      </p:sp>
      <p:pic>
        <p:nvPicPr>
          <p:cNvPr id="22530" name="Picture 2"/>
          <p:cNvPicPr>
            <a:picLocks noChangeAspect="1" noChangeArrowheads="1"/>
          </p:cNvPicPr>
          <p:nvPr/>
        </p:nvPicPr>
        <p:blipFill>
          <a:blip r:embed="rId2" cstate="print"/>
          <a:srcRect/>
          <a:stretch>
            <a:fillRect/>
          </a:stretch>
        </p:blipFill>
        <p:spPr bwMode="auto">
          <a:xfrm>
            <a:off x="1571604" y="2928934"/>
            <a:ext cx="6929486" cy="3929066"/>
          </a:xfrm>
          <a:prstGeom prst="rect">
            <a:avLst/>
          </a:prstGeom>
          <a:noFill/>
          <a:ln w="9525">
            <a:noFill/>
            <a:miter lim="800000"/>
            <a:headEnd/>
            <a:tailEnd/>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28" y="214290"/>
            <a:ext cx="7498080" cy="1143000"/>
          </a:xfrm>
        </p:spPr>
        <p:txBody>
          <a:bodyPr>
            <a:normAutofit/>
          </a:bodyPr>
          <a:lstStyle/>
          <a:p>
            <a:pPr lvl="0"/>
            <a:r>
              <a:rPr lang="zh-CN" altLang="en-US" b="1" dirty="0" smtClean="0">
                <a:latin typeface="华文楷体" pitchFamily="2" charset="-122"/>
                <a:ea typeface="华文楷体" pitchFamily="2" charset="-122"/>
              </a:rPr>
              <a:t>专业实验室建设</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000100" y="1214422"/>
            <a:ext cx="7498080" cy="4800600"/>
          </a:xfrm>
        </p:spPr>
        <p:txBody>
          <a:bodyPr/>
          <a:lstStyle/>
          <a:p>
            <a:pPr>
              <a:buNone/>
            </a:pPr>
            <a:r>
              <a:rPr lang="zh-CN" altLang="en-US" dirty="0" smtClean="0"/>
              <a:t>  </a:t>
            </a:r>
            <a:r>
              <a:rPr lang="zh-CN" altLang="en-US" sz="2400" dirty="0" smtClean="0">
                <a:latin typeface="华文楷体" pitchFamily="2" charset="-122"/>
                <a:ea typeface="华文楷体" pitchFamily="2" charset="-122"/>
              </a:rPr>
              <a:t>本专业建有国际商务实验室，开展课内实验和独立实验的教学，运用教学软件模拟进出口贸易公司岗位工作任务，培养学生技术应用能力，尽量缩短或消除学校培养的人才和企业岗位需求的差距。</a:t>
            </a:r>
          </a:p>
          <a:p>
            <a:pPr>
              <a:buNone/>
            </a:pPr>
            <a:endParaRPr lang="zh-CN" altLang="en-US" dirty="0"/>
          </a:p>
        </p:txBody>
      </p:sp>
      <p:pic>
        <p:nvPicPr>
          <p:cNvPr id="23554" name="Picture 3" descr="DSC_0001"/>
          <p:cNvPicPr>
            <a:picLocks noChangeAspect="1" noChangeArrowheads="1"/>
          </p:cNvPicPr>
          <p:nvPr/>
        </p:nvPicPr>
        <p:blipFill>
          <a:blip r:embed="rId2" cstate="print"/>
          <a:srcRect/>
          <a:stretch>
            <a:fillRect/>
          </a:stretch>
        </p:blipFill>
        <p:spPr bwMode="auto">
          <a:xfrm>
            <a:off x="1428728" y="3000372"/>
            <a:ext cx="6929486" cy="3476625"/>
          </a:xfrm>
          <a:prstGeom prst="rect">
            <a:avLst/>
          </a:prstGeom>
          <a:noFill/>
          <a:ln w="9525">
            <a:noFill/>
            <a:miter lim="800000"/>
            <a:headEnd/>
            <a:tailEnd/>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b="1" dirty="0" smtClean="0">
                <a:latin typeface="华文楷体" pitchFamily="2" charset="-122"/>
                <a:ea typeface="华文楷体" pitchFamily="2" charset="-122"/>
              </a:rPr>
              <a:t>丰富的第二课堂活动</a:t>
            </a:r>
          </a:p>
        </p:txBody>
      </p:sp>
      <p:sp>
        <p:nvSpPr>
          <p:cNvPr id="3" name="内容占位符 2"/>
          <p:cNvSpPr>
            <a:spLocks noGrp="1"/>
          </p:cNvSpPr>
          <p:nvPr>
            <p:ph idx="1"/>
          </p:nvPr>
        </p:nvSpPr>
        <p:spPr>
          <a:xfrm>
            <a:off x="1071538" y="1357298"/>
            <a:ext cx="7498080" cy="4800600"/>
          </a:xfrm>
        </p:spPr>
        <p:txBody>
          <a:bodyPr/>
          <a:lstStyle/>
          <a:p>
            <a:pPr>
              <a:buNone/>
            </a:pPr>
            <a:r>
              <a:rPr lang="zh-CN" altLang="en-US" sz="2400" dirty="0" smtClean="0">
                <a:latin typeface="华文楷体" pitchFamily="2" charset="-122"/>
                <a:ea typeface="华文楷体" pitchFamily="2" charset="-122"/>
              </a:rPr>
              <a:t>    本专业提供专业讲座、课外兴趣小组、专业社团、专业竞赛等多种途径，拓宽学生视野，培养学生的综合素质和能力。</a:t>
            </a:r>
          </a:p>
          <a:p>
            <a:endParaRPr lang="zh-CN" altLang="en-US" sz="2400" dirty="0">
              <a:latin typeface="华文楷体" pitchFamily="2" charset="-122"/>
              <a:ea typeface="华文楷体" pitchFamily="2" charset="-122"/>
            </a:endParaRPr>
          </a:p>
        </p:txBody>
      </p:sp>
      <p:pic>
        <p:nvPicPr>
          <p:cNvPr id="24578" name="Picture 2"/>
          <p:cNvPicPr>
            <a:picLocks noChangeAspect="1" noChangeArrowheads="1"/>
          </p:cNvPicPr>
          <p:nvPr/>
        </p:nvPicPr>
        <p:blipFill>
          <a:blip r:embed="rId2" cstate="print"/>
          <a:srcRect/>
          <a:stretch>
            <a:fillRect/>
          </a:stretch>
        </p:blipFill>
        <p:spPr bwMode="auto">
          <a:xfrm>
            <a:off x="1785918" y="2571744"/>
            <a:ext cx="6357982" cy="3571875"/>
          </a:xfrm>
          <a:prstGeom prst="rect">
            <a:avLst/>
          </a:prstGeom>
          <a:noFill/>
          <a:ln w="9525">
            <a:noFill/>
            <a:miter lim="800000"/>
            <a:headEnd/>
            <a:tailEnd/>
          </a:ln>
        </p:spPr>
      </p:pic>
      <p:sp>
        <p:nvSpPr>
          <p:cNvPr id="24579" name="Rectangle 3"/>
          <p:cNvSpPr>
            <a:spLocks noChangeArrowheads="1"/>
          </p:cNvSpPr>
          <p:nvPr/>
        </p:nvSpPr>
        <p:spPr bwMode="auto">
          <a:xfrm>
            <a:off x="3428992" y="6215082"/>
            <a:ext cx="280076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0000FF"/>
                </a:solidFill>
                <a:effectLst/>
                <a:latin typeface="华文楷体" pitchFamily="2" charset="-122"/>
                <a:ea typeface="华文楷体" pitchFamily="2" charset="-122"/>
                <a:cs typeface="Times New Roman" pitchFamily="18" charset="0"/>
              </a:rPr>
              <a:t>学生建立的模拟公司</a:t>
            </a:r>
            <a:endParaRPr kumimoji="0" lang="zh-CN" sz="2000" b="0"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丰富的第二课堂活动</a:t>
            </a:r>
            <a:endParaRPr lang="zh-CN" altLang="en-US" dirty="0"/>
          </a:p>
        </p:txBody>
      </p:sp>
      <p:sp>
        <p:nvSpPr>
          <p:cNvPr id="3" name="内容占位符 2"/>
          <p:cNvSpPr>
            <a:spLocks noGrp="1"/>
          </p:cNvSpPr>
          <p:nvPr>
            <p:ph idx="1"/>
          </p:nvPr>
        </p:nvSpPr>
        <p:spPr/>
        <p:txBody>
          <a:bodyPr/>
          <a:lstStyle/>
          <a:p>
            <a:endParaRPr lang="zh-CN" altLang="en-US"/>
          </a:p>
        </p:txBody>
      </p:sp>
      <p:pic>
        <p:nvPicPr>
          <p:cNvPr id="30722" name="Picture 2"/>
          <p:cNvPicPr>
            <a:picLocks noChangeAspect="1" noChangeArrowheads="1"/>
          </p:cNvPicPr>
          <p:nvPr/>
        </p:nvPicPr>
        <p:blipFill>
          <a:blip r:embed="rId2" cstate="print"/>
          <a:srcRect/>
          <a:stretch>
            <a:fillRect/>
          </a:stretch>
        </p:blipFill>
        <p:spPr bwMode="auto">
          <a:xfrm>
            <a:off x="1357290" y="1357298"/>
            <a:ext cx="7500990" cy="4429156"/>
          </a:xfrm>
          <a:prstGeom prst="rect">
            <a:avLst/>
          </a:prstGeom>
          <a:noFill/>
          <a:ln w="9525">
            <a:noFill/>
            <a:miter lim="800000"/>
            <a:headEnd/>
            <a:tailEnd/>
          </a:ln>
        </p:spPr>
      </p:pic>
      <p:sp>
        <p:nvSpPr>
          <p:cNvPr id="30723" name="Rectangle 3"/>
          <p:cNvSpPr>
            <a:spLocks noChangeArrowheads="1"/>
          </p:cNvSpPr>
          <p:nvPr/>
        </p:nvSpPr>
        <p:spPr bwMode="auto">
          <a:xfrm>
            <a:off x="3857620" y="5929330"/>
            <a:ext cx="274947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0000FF"/>
                </a:solidFill>
                <a:effectLst/>
                <a:latin typeface="华文楷体" pitchFamily="2" charset="-122"/>
                <a:ea typeface="华文楷体" pitchFamily="2" charset="-122"/>
                <a:cs typeface="Times New Roman" pitchFamily="18" charset="0"/>
              </a:rPr>
              <a:t>学生举办的商品展销会</a:t>
            </a:r>
            <a:endParaRPr kumimoji="0" lang="zh-CN" sz="2000" b="0"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丰富的第二课堂活动</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1746" name="Picture 2"/>
          <p:cNvPicPr>
            <a:picLocks noChangeAspect="1" noChangeArrowheads="1"/>
          </p:cNvPicPr>
          <p:nvPr/>
        </p:nvPicPr>
        <p:blipFill>
          <a:blip r:embed="rId2" cstate="print"/>
          <a:srcRect/>
          <a:stretch>
            <a:fillRect/>
          </a:stretch>
        </p:blipFill>
        <p:spPr bwMode="auto">
          <a:xfrm>
            <a:off x="1500166" y="1428736"/>
            <a:ext cx="6858048" cy="4429156"/>
          </a:xfrm>
          <a:prstGeom prst="rect">
            <a:avLst/>
          </a:prstGeom>
          <a:noFill/>
          <a:ln w="9525">
            <a:noFill/>
            <a:miter lim="800000"/>
            <a:headEnd/>
            <a:tailEnd/>
          </a:ln>
        </p:spPr>
      </p:pic>
      <p:sp>
        <p:nvSpPr>
          <p:cNvPr id="31747" name="Rectangle 3"/>
          <p:cNvSpPr>
            <a:spLocks noChangeArrowheads="1"/>
          </p:cNvSpPr>
          <p:nvPr/>
        </p:nvSpPr>
        <p:spPr bwMode="auto">
          <a:xfrm>
            <a:off x="1928794" y="6000768"/>
            <a:ext cx="658385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FF"/>
                </a:solidFill>
                <a:effectLst/>
                <a:latin typeface="华文楷体" pitchFamily="2" charset="-122"/>
                <a:ea typeface="华文楷体" pitchFamily="2" charset="-122"/>
                <a:cs typeface="Times New Roman" pitchFamily="18" charset="0"/>
              </a:rPr>
              <a:t>POCIB</a:t>
            </a:r>
            <a:r>
              <a:rPr kumimoji="0" lang="zh-CN" altLang="en-US" sz="2000" b="0" i="0" u="none" strike="noStrike" cap="none" normalizeH="0" baseline="0" dirty="0" smtClean="0">
                <a:ln>
                  <a:noFill/>
                </a:ln>
                <a:solidFill>
                  <a:srgbClr val="0000FF"/>
                </a:solidFill>
                <a:effectLst/>
                <a:latin typeface="华文楷体" pitchFamily="2" charset="-122"/>
                <a:ea typeface="华文楷体" pitchFamily="2" charset="-122"/>
                <a:cs typeface="Times New Roman" pitchFamily="18" charset="0"/>
              </a:rPr>
              <a:t>全国大学生外贸从业能力大赛团体二等奖师生合影</a:t>
            </a:r>
            <a:endParaRPr kumimoji="0" lang="zh-CN" altLang="en-US" sz="2000" b="0"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专业介绍</a:t>
            </a:r>
            <a:r>
              <a:rPr lang="en-US" b="1" dirty="0" smtClean="0">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142976" y="1428736"/>
            <a:ext cx="7498080" cy="4800600"/>
          </a:xfrm>
        </p:spPr>
        <p:txBody>
          <a:bodyPr>
            <a:normAutofit fontScale="40000" lnSpcReduction="20000"/>
          </a:bodyPr>
          <a:lstStyle/>
          <a:p>
            <a:pPr>
              <a:lnSpc>
                <a:spcPct val="120000"/>
              </a:lnSpc>
            </a:pPr>
            <a:r>
              <a:rPr lang="en-US" altLang="zh-CN" sz="4000" dirty="0" smtClean="0">
                <a:latin typeface="华文楷体" pitchFamily="2" charset="-122"/>
                <a:ea typeface="华文楷体" pitchFamily="2" charset="-122"/>
              </a:rPr>
              <a:t>    </a:t>
            </a:r>
            <a:r>
              <a:rPr lang="zh-CN" altLang="zh-CN" sz="4000" dirty="0" smtClean="0">
                <a:latin typeface="华文楷体" pitchFamily="2" charset="-122"/>
                <a:ea typeface="华文楷体" pitchFamily="2" charset="-122"/>
              </a:rPr>
              <a:t>在</a:t>
            </a:r>
            <a:r>
              <a:rPr lang="zh-CN" altLang="zh-CN" sz="4000" dirty="0" smtClean="0">
                <a:latin typeface="华文楷体" pitchFamily="2" charset="-122"/>
                <a:ea typeface="华文楷体" pitchFamily="2" charset="-122"/>
              </a:rPr>
              <a:t>中国加入世贸组织的十几年间，贸易自由化程度进一步提高，对外贸易额快速上升。随着中国制造产品的大量出口，很多中国企业也走出国门进行对外投资，进一步扩大了对外贸人才的需求。此外，国外跨国公司进入我国，也给国际经贸专业人才提供了机会，在银行、运输、保险、管理等许多服务领域，均需大量熟练掌握国际贸易惯例，能利用网络营销进行全球沟通的人才。针对企业需求，适时设置了本专业。</a:t>
            </a:r>
          </a:p>
          <a:p>
            <a:pPr>
              <a:lnSpc>
                <a:spcPct val="120000"/>
              </a:lnSpc>
            </a:pPr>
            <a:r>
              <a:rPr lang="en-US" altLang="zh-CN" sz="4000" dirty="0" smtClean="0">
                <a:latin typeface="华文楷体" pitchFamily="2" charset="-122"/>
                <a:ea typeface="华文楷体" pitchFamily="2" charset="-122"/>
              </a:rPr>
              <a:t>    </a:t>
            </a:r>
            <a:r>
              <a:rPr lang="zh-CN" altLang="zh-CN" sz="4000" dirty="0" smtClean="0">
                <a:latin typeface="华文楷体" pitchFamily="2" charset="-122"/>
                <a:ea typeface="华文楷体" pitchFamily="2" charset="-122"/>
              </a:rPr>
              <a:t>本</a:t>
            </a:r>
            <a:r>
              <a:rPr lang="zh-CN" altLang="zh-CN" sz="4000" dirty="0" smtClean="0">
                <a:latin typeface="华文楷体" pitchFamily="2" charset="-122"/>
                <a:ea typeface="华文楷体" pitchFamily="2" charset="-122"/>
              </a:rPr>
              <a:t>专业培养适应我国经济社会发展和产业结构调整需要，具有良好的道德品质和高度社会责任感，系统掌握经济学理论基础、国际贸易规则、法律与惯例及国际贸易实践应用方法，能够在国际货物贸易、银行国际结算、经济统计分析、国际货物运输和国际投资等领域，从事货物进出口、经济统计分析、国际结算、货运代理等工作的复合应用型人才。毕业后的学生能够具有以下工作能力：</a:t>
            </a:r>
          </a:p>
          <a:p>
            <a:pPr>
              <a:lnSpc>
                <a:spcPct val="120000"/>
              </a:lnSpc>
            </a:pPr>
            <a:r>
              <a:rPr lang="en-US" altLang="zh-CN" sz="4000" dirty="0" smtClean="0">
                <a:latin typeface="华文楷体" pitchFamily="2" charset="-122"/>
                <a:ea typeface="华文楷体" pitchFamily="2" charset="-122"/>
              </a:rPr>
              <a:t>    1</a:t>
            </a:r>
            <a:r>
              <a:rPr lang="en-US" altLang="zh-CN" sz="4000" dirty="0" smtClean="0">
                <a:latin typeface="华文楷体" pitchFamily="2" charset="-122"/>
                <a:ea typeface="华文楷体" pitchFamily="2" charset="-122"/>
              </a:rPr>
              <a:t>. </a:t>
            </a:r>
            <a:r>
              <a:rPr lang="zh-CN" altLang="zh-CN" sz="4000" dirty="0" smtClean="0">
                <a:latin typeface="华文楷体" pitchFamily="2" charset="-122"/>
                <a:ea typeface="华文楷体" pitchFamily="2" charset="-122"/>
              </a:rPr>
              <a:t>能从事国际货物进出口业务、经济统计分析、银行国际结算、国际货物运输代理、国际投资等方面的工作。</a:t>
            </a:r>
          </a:p>
          <a:p>
            <a:pPr>
              <a:lnSpc>
                <a:spcPct val="120000"/>
              </a:lnSpc>
            </a:pPr>
            <a:r>
              <a:rPr lang="en-US" altLang="zh-CN" sz="4000" dirty="0" smtClean="0">
                <a:latin typeface="华文楷体" pitchFamily="2" charset="-122"/>
                <a:ea typeface="华文楷体" pitchFamily="2" charset="-122"/>
              </a:rPr>
              <a:t>    2</a:t>
            </a:r>
            <a:r>
              <a:rPr lang="en-US" altLang="zh-CN" sz="4000" dirty="0" smtClean="0">
                <a:latin typeface="华文楷体" pitchFamily="2" charset="-122"/>
                <a:ea typeface="华文楷体" pitchFamily="2" charset="-122"/>
              </a:rPr>
              <a:t>. </a:t>
            </a:r>
            <a:r>
              <a:rPr lang="zh-CN" altLang="zh-CN" sz="4000" dirty="0" smtClean="0">
                <a:latin typeface="华文楷体" pitchFamily="2" charset="-122"/>
                <a:ea typeface="华文楷体" pitchFamily="2" charset="-122"/>
              </a:rPr>
              <a:t>能运用经济学理论、国际贸易规则、国际贸易法律与惯例解决国际货物贸易中的问题。</a:t>
            </a:r>
          </a:p>
          <a:p>
            <a:pPr>
              <a:lnSpc>
                <a:spcPct val="120000"/>
              </a:lnSpc>
            </a:pPr>
            <a:r>
              <a:rPr lang="en-US" altLang="zh-CN" sz="4000" dirty="0" smtClean="0">
                <a:latin typeface="华文楷体" pitchFamily="2" charset="-122"/>
                <a:ea typeface="华文楷体" pitchFamily="2" charset="-122"/>
              </a:rPr>
              <a:t>    3</a:t>
            </a:r>
            <a:r>
              <a:rPr lang="en-US" altLang="zh-CN" sz="4000" dirty="0" smtClean="0">
                <a:latin typeface="华文楷体" pitchFamily="2" charset="-122"/>
                <a:ea typeface="华文楷体" pitchFamily="2" charset="-122"/>
              </a:rPr>
              <a:t>. </a:t>
            </a:r>
            <a:r>
              <a:rPr lang="zh-CN" altLang="zh-CN" sz="4000" dirty="0" smtClean="0">
                <a:latin typeface="华文楷体" pitchFamily="2" charset="-122"/>
                <a:ea typeface="华文楷体" pitchFamily="2" charset="-122"/>
              </a:rPr>
              <a:t>能独立承担对外贸易项目的运作并规避风险。</a:t>
            </a:r>
          </a:p>
          <a:p>
            <a:pPr>
              <a:buNone/>
            </a:pPr>
            <a:endParaRPr lang="zh-CN" altLang="en-US" dirty="0" smtClean="0">
              <a:latin typeface="华文楷体" pitchFamily="2" charset="-122"/>
              <a:ea typeface="华文楷体" pitchFamily="2" charset="-122"/>
            </a:endParaRPr>
          </a:p>
          <a:p>
            <a:pPr>
              <a:buNone/>
            </a:pPr>
            <a:endParaRPr lang="zh-CN" alt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华文楷体" pitchFamily="2" charset="-122"/>
                <a:ea typeface="华文楷体" pitchFamily="2" charset="-122"/>
              </a:rPr>
              <a:t>联系方式</a:t>
            </a:r>
          </a:p>
        </p:txBody>
      </p:sp>
      <p:sp>
        <p:nvSpPr>
          <p:cNvPr id="3" name="内容占位符 2"/>
          <p:cNvSpPr>
            <a:spLocks noGrp="1"/>
          </p:cNvSpPr>
          <p:nvPr>
            <p:ph idx="1"/>
          </p:nvPr>
        </p:nvSpPr>
        <p:spPr/>
        <p:txBody>
          <a:bodyPr/>
          <a:lstStyle/>
          <a:p>
            <a:pPr>
              <a:buNone/>
            </a:pPr>
            <a:r>
              <a:rPr lang="zh-CN" altLang="en-US" dirty="0" smtClean="0">
                <a:latin typeface="华文楷体" pitchFamily="2" charset="-122"/>
                <a:ea typeface="华文楷体" pitchFamily="2" charset="-122"/>
              </a:rPr>
              <a:t>上海建桥学院 商学院 </a:t>
            </a:r>
            <a:endParaRPr lang="en-US" altLang="zh-CN" dirty="0" smtClean="0">
              <a:latin typeface="华文楷体" pitchFamily="2" charset="-122"/>
              <a:ea typeface="华文楷体" pitchFamily="2" charset="-122"/>
            </a:endParaRPr>
          </a:p>
          <a:p>
            <a:pPr>
              <a:buNone/>
            </a:pPr>
            <a:r>
              <a:rPr lang="zh-CN" altLang="en-US" dirty="0" smtClean="0">
                <a:latin typeface="华文楷体" pitchFamily="2" charset="-122"/>
                <a:ea typeface="华文楷体" pitchFamily="2" charset="-122"/>
              </a:rPr>
              <a:t>经济贸易系</a:t>
            </a:r>
            <a:r>
              <a:rPr lang="en-US" dirty="0" smtClean="0">
                <a:latin typeface="华文楷体" pitchFamily="2" charset="-122"/>
                <a:ea typeface="华文楷体" pitchFamily="2" charset="-122"/>
              </a:rPr>
              <a:t> 021-58137873</a:t>
            </a:r>
            <a:endParaRPr lang="zh-CN" altLang="en-US" dirty="0" smtClean="0">
              <a:latin typeface="华文楷体" pitchFamily="2" charset="-122"/>
              <a:ea typeface="华文楷体" pitchFamily="2" charset="-122"/>
            </a:endParaRPr>
          </a:p>
          <a:p>
            <a:pPr>
              <a:buNone/>
            </a:pPr>
            <a:endParaRPr lang="zh-CN" altLang="en-US" dirty="0"/>
          </a:p>
        </p:txBody>
      </p:sp>
      <p:sp>
        <p:nvSpPr>
          <p:cNvPr id="4" name="矩形 3"/>
          <p:cNvSpPr/>
          <p:nvPr/>
        </p:nvSpPr>
        <p:spPr>
          <a:xfrm>
            <a:off x="1643042" y="3071810"/>
            <a:ext cx="6340197" cy="1323439"/>
          </a:xfrm>
          <a:prstGeom prst="rect">
            <a:avLst/>
          </a:prstGeom>
          <a:noFill/>
        </p:spPr>
        <p:txBody>
          <a:bodyPr wrap="none" lIns="91440" tIns="45720" rIns="91440" bIns="45720">
            <a:spAutoFit/>
          </a:bodyPr>
          <a:lstStyle/>
          <a:p>
            <a:pPr algn="ctr"/>
            <a:r>
              <a:rPr lang="zh-CN" alt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华文楷体" pitchFamily="2" charset="-122"/>
                <a:ea typeface="华文楷体" pitchFamily="2" charset="-122"/>
              </a:rPr>
              <a:t>前进中的</a:t>
            </a:r>
            <a:endParaRPr lang="en-US" altLang="zh-CN"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华文楷体" pitchFamily="2" charset="-122"/>
              <a:ea typeface="华文楷体" pitchFamily="2" charset="-122"/>
            </a:endParaRPr>
          </a:p>
          <a:p>
            <a:pPr algn="ctr"/>
            <a:r>
              <a:rPr lang="zh-CN" alt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华文楷体" pitchFamily="2" charset="-122"/>
                <a:ea typeface="华文楷体" pitchFamily="2" charset="-122"/>
              </a:rPr>
              <a:t>国际经济与贸易系欢迎你！</a:t>
            </a:r>
            <a:endParaRPr lang="zh-CN" alt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华文楷体" pitchFamily="2" charset="-122"/>
              <a:ea typeface="华文楷体" pitchFamily="2"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基本信息</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lstStyle/>
          <a:p>
            <a:r>
              <a:rPr lang="zh-CN" altLang="en-US" sz="3600" dirty="0" smtClean="0">
                <a:latin typeface="华文楷体" pitchFamily="2" charset="-122"/>
                <a:ea typeface="华文楷体" pitchFamily="2" charset="-122"/>
              </a:rPr>
              <a:t>学制学历：四年</a:t>
            </a:r>
          </a:p>
          <a:p>
            <a:r>
              <a:rPr lang="zh-CN" altLang="en-US" sz="3600" dirty="0" smtClean="0">
                <a:latin typeface="华文楷体" pitchFamily="2" charset="-122"/>
                <a:ea typeface="华文楷体" pitchFamily="2" charset="-122"/>
              </a:rPr>
              <a:t>学位授予：经济学学士学位</a:t>
            </a:r>
          </a:p>
          <a:p>
            <a:r>
              <a:rPr lang="zh-CN" altLang="en-US" sz="3600" dirty="0" smtClean="0">
                <a:latin typeface="华文楷体" pitchFamily="2" charset="-122"/>
                <a:ea typeface="华文楷体" pitchFamily="2" charset="-122"/>
              </a:rPr>
              <a:t>招生科类：文、理</a:t>
            </a:r>
          </a:p>
          <a:p>
            <a:pPr>
              <a:buNone/>
            </a:pP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6143636" y="2954332"/>
            <a:ext cx="2756559" cy="390366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核心课程</a:t>
            </a:r>
            <a:endParaRPr lang="zh-CN" altLang="en-US" dirty="0">
              <a:latin typeface="华文楷体" pitchFamily="2" charset="-122"/>
              <a:ea typeface="华文楷体" pitchFamily="2" charset="-122"/>
            </a:endParaRPr>
          </a:p>
        </p:txBody>
      </p:sp>
      <p:graphicFrame>
        <p:nvGraphicFramePr>
          <p:cNvPr id="4" name="内容占位符 3"/>
          <p:cNvGraphicFramePr>
            <a:graphicFrameLocks noGrp="1"/>
          </p:cNvGraphicFramePr>
          <p:nvPr>
            <p:ph idx="1"/>
          </p:nvPr>
        </p:nvGraphicFramePr>
        <p:xfrm>
          <a:off x="1071538" y="1357298"/>
          <a:ext cx="3714776" cy="5214974"/>
        </p:xfrm>
        <a:graphic>
          <a:graphicData uri="http://schemas.openxmlformats.org/drawingml/2006/table">
            <a:tbl>
              <a:tblPr/>
              <a:tblGrid>
                <a:gridCol w="1714512"/>
                <a:gridCol w="2000264"/>
              </a:tblGrid>
              <a:tr h="563275">
                <a:tc>
                  <a:txBody>
                    <a:bodyPr/>
                    <a:lstStyle/>
                    <a:p>
                      <a:pPr algn="ctr">
                        <a:lnSpc>
                          <a:spcPct val="115000"/>
                        </a:lnSpc>
                        <a:spcAft>
                          <a:spcPts val="1000"/>
                        </a:spcAft>
                      </a:pPr>
                      <a:r>
                        <a:rPr lang="zh-CN" sz="1600" kern="100" dirty="0">
                          <a:latin typeface="Calibri"/>
                          <a:ea typeface="楷体_GB2312"/>
                          <a:cs typeface="Times New Roman"/>
                        </a:rPr>
                        <a:t>第一学年</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zh-CN" sz="1600" kern="100" dirty="0">
                          <a:latin typeface="Calibri"/>
                          <a:ea typeface="楷体_GB2312"/>
                          <a:cs typeface="Times New Roman"/>
                        </a:rPr>
                        <a:t>第二学年</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1699">
                <a:tc>
                  <a:txBody>
                    <a:bodyPr/>
                    <a:lstStyle/>
                    <a:p>
                      <a:pPr algn="ctr">
                        <a:lnSpc>
                          <a:spcPct val="115000"/>
                        </a:lnSpc>
                        <a:spcAft>
                          <a:spcPts val="1000"/>
                        </a:spcAft>
                      </a:pPr>
                      <a:r>
                        <a:rPr lang="zh-CN" sz="1600" kern="100">
                          <a:latin typeface="Calibri"/>
                          <a:ea typeface="楷体_GB2312"/>
                          <a:cs typeface="Times New Roman"/>
                        </a:rPr>
                        <a:t>大学英语</a:t>
                      </a:r>
                      <a:endParaRPr lang="zh-CN" sz="1600" kern="100">
                        <a:latin typeface="Calibri"/>
                        <a:ea typeface="宋体"/>
                        <a:cs typeface="Times New Roman"/>
                      </a:endParaRPr>
                    </a:p>
                    <a:p>
                      <a:pPr algn="ctr">
                        <a:lnSpc>
                          <a:spcPct val="115000"/>
                        </a:lnSpc>
                        <a:spcAft>
                          <a:spcPts val="1000"/>
                        </a:spcAft>
                      </a:pPr>
                      <a:r>
                        <a:rPr lang="zh-CN" sz="1600" kern="100">
                          <a:latin typeface="Calibri"/>
                          <a:ea typeface="楷体_GB2312"/>
                          <a:cs typeface="Times New Roman"/>
                        </a:rPr>
                        <a:t>高等数学</a:t>
                      </a:r>
                      <a:endParaRPr lang="zh-CN" sz="1600" kern="100">
                        <a:latin typeface="Calibri"/>
                        <a:ea typeface="宋体"/>
                        <a:cs typeface="Times New Roman"/>
                      </a:endParaRPr>
                    </a:p>
                    <a:p>
                      <a:pPr algn="ctr">
                        <a:lnSpc>
                          <a:spcPct val="115000"/>
                        </a:lnSpc>
                        <a:spcAft>
                          <a:spcPts val="1000"/>
                        </a:spcAft>
                      </a:pPr>
                      <a:r>
                        <a:rPr lang="zh-CN" sz="1600" kern="100">
                          <a:latin typeface="Calibri"/>
                          <a:ea typeface="楷体_GB2312"/>
                          <a:cs typeface="Times New Roman"/>
                        </a:rPr>
                        <a:t>计算机应用基础</a:t>
                      </a:r>
                      <a:endParaRPr lang="zh-CN" sz="1600" kern="100">
                        <a:latin typeface="Calibri"/>
                        <a:ea typeface="宋体"/>
                        <a:cs typeface="Times New Roman"/>
                      </a:endParaRPr>
                    </a:p>
                    <a:p>
                      <a:pPr algn="ctr">
                        <a:lnSpc>
                          <a:spcPct val="115000"/>
                        </a:lnSpc>
                        <a:spcAft>
                          <a:spcPts val="1000"/>
                        </a:spcAft>
                      </a:pPr>
                      <a:r>
                        <a:rPr lang="zh-CN" sz="1600" kern="100">
                          <a:latin typeface="Calibri"/>
                          <a:ea typeface="楷体_GB2312"/>
                          <a:cs typeface="Times New Roman"/>
                        </a:rPr>
                        <a:t>政治经济学</a:t>
                      </a:r>
                      <a:endParaRPr lang="zh-CN" sz="1600" kern="100">
                        <a:latin typeface="Calibri"/>
                        <a:ea typeface="宋体"/>
                        <a:cs typeface="Times New Roman"/>
                      </a:endParaRPr>
                    </a:p>
                    <a:p>
                      <a:pPr algn="ctr">
                        <a:lnSpc>
                          <a:spcPct val="115000"/>
                        </a:lnSpc>
                        <a:spcAft>
                          <a:spcPts val="1000"/>
                        </a:spcAft>
                      </a:pPr>
                      <a:r>
                        <a:rPr lang="zh-CN" sz="1600" kern="100">
                          <a:latin typeface="Calibri"/>
                          <a:ea typeface="楷体_GB2312"/>
                          <a:cs typeface="Times New Roman"/>
                        </a:rPr>
                        <a:t>微观经济学</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zh-CN" sz="1600" kern="100" dirty="0">
                          <a:latin typeface="Calibri"/>
                          <a:ea typeface="楷体_GB2312"/>
                          <a:cs typeface="Times New Roman"/>
                        </a:rPr>
                        <a:t>大学英语</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概率论与数理统计</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宏观经济学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会计学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统计学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国际贸易</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国际经济学（双语）</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国际金融</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国际贸易实务</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4786314" y="1357298"/>
          <a:ext cx="4169102" cy="5214974"/>
        </p:xfrm>
        <a:graphic>
          <a:graphicData uri="http://schemas.openxmlformats.org/drawingml/2006/table">
            <a:tbl>
              <a:tblPr/>
              <a:tblGrid>
                <a:gridCol w="2084551"/>
                <a:gridCol w="2084551"/>
              </a:tblGrid>
              <a:tr h="563493">
                <a:tc>
                  <a:txBody>
                    <a:bodyPr/>
                    <a:lstStyle/>
                    <a:p>
                      <a:pPr algn="ctr">
                        <a:lnSpc>
                          <a:spcPct val="115000"/>
                        </a:lnSpc>
                        <a:spcAft>
                          <a:spcPts val="1000"/>
                        </a:spcAft>
                      </a:pPr>
                      <a:r>
                        <a:rPr lang="zh-CN" sz="1600" kern="100" dirty="0">
                          <a:latin typeface="Calibri"/>
                          <a:ea typeface="楷体_GB2312"/>
                          <a:cs typeface="Times New Roman"/>
                        </a:rPr>
                        <a:t>第三学年</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zh-CN" sz="1600" kern="100">
                          <a:latin typeface="Calibri"/>
                          <a:ea typeface="楷体_GB2312"/>
                          <a:cs typeface="Times New Roman"/>
                        </a:rPr>
                        <a:t>第四学年</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1481">
                <a:tc>
                  <a:txBody>
                    <a:bodyPr/>
                    <a:lstStyle/>
                    <a:p>
                      <a:pPr algn="ctr">
                        <a:lnSpc>
                          <a:spcPct val="115000"/>
                        </a:lnSpc>
                        <a:spcAft>
                          <a:spcPts val="1000"/>
                        </a:spcAft>
                      </a:pPr>
                      <a:r>
                        <a:rPr lang="zh-CN" sz="1600" kern="100" dirty="0">
                          <a:latin typeface="Calibri"/>
                          <a:ea typeface="楷体_GB2312"/>
                          <a:cs typeface="Times New Roman"/>
                        </a:rPr>
                        <a:t>跨境电子商务</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计量经济学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国际市场营销</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国际商法</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外贸英语函电</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外贸单证制作</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报关理论与实务</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国际商务谈判（双语）</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进出口货物贸易综合实验</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商品期货学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知识产权</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zh-CN" sz="1600" kern="100" dirty="0">
                          <a:latin typeface="Calibri"/>
                          <a:ea typeface="楷体_GB2312"/>
                          <a:cs typeface="Times New Roman"/>
                        </a:rPr>
                        <a:t>商务沟通</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国际商务英语能力训练</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国际投资学</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服务贸易</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机械产品认知</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电子产品认知</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文献检索与论文写作规范</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毕业实习</a:t>
                      </a:r>
                      <a:endParaRPr lang="zh-CN" sz="1600" kern="100" dirty="0">
                        <a:latin typeface="Calibri"/>
                        <a:ea typeface="宋体"/>
                        <a:cs typeface="Times New Roman"/>
                      </a:endParaRPr>
                    </a:p>
                    <a:p>
                      <a:pPr algn="ctr">
                        <a:lnSpc>
                          <a:spcPct val="115000"/>
                        </a:lnSpc>
                        <a:spcAft>
                          <a:spcPts val="1000"/>
                        </a:spcAft>
                      </a:pPr>
                      <a:r>
                        <a:rPr lang="zh-CN" sz="1600" kern="100" dirty="0">
                          <a:latin typeface="Calibri"/>
                          <a:ea typeface="楷体_GB2312"/>
                          <a:cs typeface="Times New Roman"/>
                        </a:rPr>
                        <a:t>毕业设计（论文）</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华文楷体" pitchFamily="2" charset="-122"/>
                <a:ea typeface="华文楷体" pitchFamily="2" charset="-122"/>
              </a:rPr>
              <a:t>就业岗位群</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fontScale="92500" lnSpcReduction="10000"/>
          </a:bodyPr>
          <a:lstStyle/>
          <a:p>
            <a:pPr>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1</a:t>
            </a:r>
            <a:r>
              <a:rPr lang="zh-CN" altLang="en-US" dirty="0" smtClean="0">
                <a:latin typeface="华文楷体" pitchFamily="2" charset="-122"/>
                <a:ea typeface="华文楷体" pitchFamily="2" charset="-122"/>
              </a:rPr>
              <a:t>）从事中、外资企业的国际货物贸易业务及相关工作。</a:t>
            </a:r>
          </a:p>
          <a:p>
            <a:pPr>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2</a:t>
            </a:r>
            <a:r>
              <a:rPr lang="zh-CN" altLang="en-US" dirty="0" smtClean="0">
                <a:latin typeface="华文楷体" pitchFamily="2" charset="-122"/>
                <a:ea typeface="华文楷体" pitchFamily="2" charset="-122"/>
              </a:rPr>
              <a:t>）从事国际货物运输、货运保险以及银行国际结算等相关工作。</a:t>
            </a:r>
          </a:p>
          <a:p>
            <a:pPr>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3</a:t>
            </a:r>
            <a:r>
              <a:rPr lang="zh-CN" altLang="en-US" dirty="0" smtClean="0">
                <a:latin typeface="华文楷体" pitchFamily="2" charset="-122"/>
                <a:ea typeface="华文楷体" pitchFamily="2" charset="-122"/>
              </a:rPr>
              <a:t>）从事电子商务、国际投资、市场营销等相关工作。</a:t>
            </a:r>
          </a:p>
          <a:p>
            <a:pPr>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4</a:t>
            </a:r>
            <a:r>
              <a:rPr lang="zh-CN" altLang="en-US" dirty="0" smtClean="0">
                <a:latin typeface="华文楷体" pitchFamily="2" charset="-122"/>
                <a:ea typeface="华文楷体" pitchFamily="2" charset="-122"/>
              </a:rPr>
              <a:t>）从事涉外商务、对外经济贸易部门、政府机构的调研和宣传策划及相关工作。 </a:t>
            </a:r>
          </a:p>
          <a:p>
            <a:pPr>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5</a:t>
            </a:r>
            <a:r>
              <a:rPr lang="zh-CN" altLang="en-US" dirty="0" smtClean="0">
                <a:latin typeface="华文楷体" pitchFamily="2" charset="-122"/>
                <a:ea typeface="华文楷体" pitchFamily="2" charset="-122"/>
              </a:rPr>
              <a:t>）随着企业“走出去”在境外从事国际货物贸易及相关工作。</a:t>
            </a:r>
          </a:p>
          <a:p>
            <a:pPr>
              <a:buNone/>
            </a:pPr>
            <a:endParaRPr lang="zh-CN" alt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华文楷体" pitchFamily="2" charset="-122"/>
                <a:ea typeface="华文楷体" pitchFamily="2" charset="-122"/>
              </a:rPr>
              <a:t>可获得证书</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071538" y="1714488"/>
            <a:ext cx="7498080" cy="4800600"/>
          </a:xfrm>
        </p:spPr>
        <p:txBody>
          <a:bodyPr/>
          <a:lstStyle/>
          <a:p>
            <a:pPr>
              <a:buNone/>
            </a:pPr>
            <a:r>
              <a:rPr lang="en-US" dirty="0" smtClean="0"/>
              <a:t>   </a:t>
            </a:r>
            <a:r>
              <a:rPr lang="zh-CN" altLang="en-US" dirty="0" smtClean="0">
                <a:latin typeface="华文楷体" pitchFamily="2" charset="-122"/>
                <a:ea typeface="华文楷体" pitchFamily="2" charset="-122"/>
              </a:rPr>
              <a:t>学生毕业除获得本科毕业证书和经济学学士学位证书外，可以考取</a:t>
            </a:r>
            <a:r>
              <a:rPr lang="zh-CN" altLang="en-US" dirty="0" smtClean="0">
                <a:solidFill>
                  <a:srgbClr val="FF0000"/>
                </a:solidFill>
                <a:latin typeface="华文楷体" pitchFamily="2" charset="-122"/>
                <a:ea typeface="华文楷体" pitchFamily="2" charset="-122"/>
              </a:rPr>
              <a:t>英语口译</a:t>
            </a:r>
            <a:r>
              <a:rPr lang="zh-CN" altLang="en-US" dirty="0" smtClean="0">
                <a:latin typeface="华文楷体" pitchFamily="2" charset="-122"/>
                <a:ea typeface="华文楷体" pitchFamily="2" charset="-122"/>
              </a:rPr>
              <a:t>（中级及以上）、</a:t>
            </a:r>
            <a:r>
              <a:rPr lang="zh-CN" altLang="en-US" dirty="0" smtClean="0">
                <a:solidFill>
                  <a:srgbClr val="FF0000"/>
                </a:solidFill>
                <a:latin typeface="华文楷体" pitchFamily="2" charset="-122"/>
                <a:ea typeface="华文楷体" pitchFamily="2" charset="-122"/>
              </a:rPr>
              <a:t>英语笔译</a:t>
            </a:r>
            <a:r>
              <a:rPr lang="zh-CN" altLang="en-US" dirty="0" smtClean="0">
                <a:latin typeface="华文楷体" pitchFamily="2" charset="-122"/>
                <a:ea typeface="华文楷体" pitchFamily="2" charset="-122"/>
              </a:rPr>
              <a:t>（中级及以上）、</a:t>
            </a:r>
            <a:r>
              <a:rPr lang="en-US" dirty="0" smtClean="0">
                <a:solidFill>
                  <a:srgbClr val="FF0000"/>
                </a:solidFill>
                <a:latin typeface="华文楷体" pitchFamily="2" charset="-122"/>
                <a:ea typeface="华文楷体" pitchFamily="2" charset="-122"/>
              </a:rPr>
              <a:t>BEC</a:t>
            </a:r>
            <a:r>
              <a:rPr lang="zh-CN" altLang="en-US" dirty="0" smtClean="0">
                <a:solidFill>
                  <a:srgbClr val="FF0000"/>
                </a:solidFill>
                <a:latin typeface="华文楷体" pitchFamily="2" charset="-122"/>
                <a:ea typeface="华文楷体" pitchFamily="2" charset="-122"/>
              </a:rPr>
              <a:t>商务英语</a:t>
            </a:r>
            <a:r>
              <a:rPr lang="zh-CN" altLang="en-US" dirty="0" smtClean="0">
                <a:latin typeface="华文楷体" pitchFamily="2" charset="-122"/>
                <a:ea typeface="华文楷体" pitchFamily="2" charset="-122"/>
              </a:rPr>
              <a:t>（中级及以上）以及与</a:t>
            </a:r>
            <a:r>
              <a:rPr lang="zh-CN" altLang="en-US" dirty="0" smtClean="0">
                <a:solidFill>
                  <a:srgbClr val="FF0000"/>
                </a:solidFill>
                <a:latin typeface="华文楷体" pitchFamily="2" charset="-122"/>
                <a:ea typeface="华文楷体" pitchFamily="2" charset="-122"/>
              </a:rPr>
              <a:t>国际贸易相关的行业职业资格证书</a:t>
            </a:r>
            <a:r>
              <a:rPr lang="zh-CN" altLang="en-US" dirty="0" smtClean="0">
                <a:latin typeface="华文楷体" pitchFamily="2" charset="-122"/>
                <a:ea typeface="华文楷体" pitchFamily="2" charset="-122"/>
              </a:rPr>
              <a:t>。</a:t>
            </a:r>
            <a:endParaRPr lang="zh-CN" altLang="en-US" dirty="0">
              <a:latin typeface="华文楷体" pitchFamily="2" charset="-122"/>
              <a:ea typeface="华文楷体" pitchFamily="2" charset="-122"/>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楷体" pitchFamily="2" charset="-122"/>
                <a:ea typeface="华文楷体" pitchFamily="2" charset="-122"/>
              </a:rPr>
              <a:t>专业特色</a:t>
            </a:r>
            <a:r>
              <a:rPr lang="en-US" b="1" dirty="0" smtClean="0">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1214414" y="1447800"/>
            <a:ext cx="7719274" cy="4800600"/>
          </a:xfrm>
        </p:spPr>
        <p:txBody>
          <a:bodyPr>
            <a:normAutofit fontScale="70000" lnSpcReduction="20000"/>
          </a:bodyPr>
          <a:lstStyle/>
          <a:p>
            <a:pPr lvl="0">
              <a:buNone/>
            </a:pPr>
            <a:r>
              <a:rPr lang="zh-CN" altLang="en-US" b="1" dirty="0" smtClean="0"/>
              <a:t>   </a:t>
            </a:r>
            <a:r>
              <a:rPr lang="zh-CN" altLang="en-US" b="1" dirty="0" smtClean="0">
                <a:latin typeface="华文楷体" pitchFamily="2" charset="-122"/>
                <a:ea typeface="华文楷体" pitchFamily="2" charset="-122"/>
              </a:rPr>
              <a:t>通过培养，本专业学生应具有以下几方面的</a:t>
            </a:r>
            <a:r>
              <a:rPr lang="zh-CN" altLang="en-US" b="1" dirty="0" smtClean="0">
                <a:solidFill>
                  <a:srgbClr val="FF0000"/>
                </a:solidFill>
                <a:latin typeface="华文楷体" pitchFamily="2" charset="-122"/>
                <a:ea typeface="华文楷体" pitchFamily="2" charset="-122"/>
              </a:rPr>
              <a:t>专业实践能力</a:t>
            </a:r>
            <a:r>
              <a:rPr lang="zh-CN" altLang="en-US" b="1" dirty="0" smtClean="0">
                <a:latin typeface="华文楷体" pitchFamily="2" charset="-122"/>
                <a:ea typeface="华文楷体" pitchFamily="2" charset="-122"/>
              </a:rPr>
              <a:t>：</a:t>
            </a:r>
            <a:endParaRPr lang="zh-CN" altLang="en-US" dirty="0" smtClean="0">
              <a:latin typeface="华文楷体" pitchFamily="2" charset="-122"/>
              <a:ea typeface="华文楷体" pitchFamily="2" charset="-122"/>
            </a:endParaRPr>
          </a:p>
          <a:p>
            <a:pPr>
              <a:lnSpc>
                <a:spcPct val="170000"/>
              </a:lnSpc>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1</a:t>
            </a:r>
            <a:r>
              <a:rPr lang="zh-CN" altLang="en-US" dirty="0" smtClean="0">
                <a:latin typeface="华文楷体" pitchFamily="2" charset="-122"/>
                <a:ea typeface="华文楷体" pitchFamily="2" charset="-122"/>
              </a:rPr>
              <a:t>）国际商务英语方面的听、说、读、写、译能力均达到较高水平，根据进出口贸易的业务进展，撰写恰当的英文信函的能力。</a:t>
            </a:r>
          </a:p>
          <a:p>
            <a:pPr>
              <a:lnSpc>
                <a:spcPct val="170000"/>
              </a:lnSpc>
              <a:buNone/>
            </a:pPr>
            <a:r>
              <a:rPr lang="zh-CN" altLang="en-US" dirty="0" smtClean="0">
                <a:latin typeface="华文楷体" pitchFamily="2" charset="-122"/>
                <a:ea typeface="华文楷体" pitchFamily="2" charset="-122"/>
              </a:rPr>
              <a:t>（</a:t>
            </a:r>
            <a:r>
              <a:rPr lang="en-US" dirty="0" smtClean="0">
                <a:latin typeface="华文楷体" pitchFamily="2" charset="-122"/>
                <a:ea typeface="华文楷体" pitchFamily="2" charset="-122"/>
              </a:rPr>
              <a:t>2</a:t>
            </a:r>
            <a:r>
              <a:rPr lang="zh-CN" altLang="en-US" dirty="0" smtClean="0">
                <a:latin typeface="华文楷体" pitchFamily="2" charset="-122"/>
                <a:ea typeface="华文楷体" pitchFamily="2" charset="-122"/>
              </a:rPr>
              <a:t>）运用国际贸易实务、会计学、财务管理等相关知识核算进出口报价、换汇成本和盈亏的能力。</a:t>
            </a:r>
          </a:p>
          <a:p>
            <a:pPr>
              <a:lnSpc>
                <a:spcPct val="170000"/>
              </a:lnSpc>
              <a:buNone/>
            </a:pPr>
            <a:r>
              <a:rPr lang="zh-CN" altLang="en-US" dirty="0" smtClean="0">
                <a:latin typeface="华文楷体" pitchFamily="2" charset="-122"/>
                <a:ea typeface="华文楷体" pitchFamily="2" charset="-122"/>
              </a:rPr>
              <a:t>                            （</a:t>
            </a:r>
            <a:r>
              <a:rPr lang="en-US" dirty="0" smtClean="0">
                <a:latin typeface="华文楷体" pitchFamily="2" charset="-122"/>
                <a:ea typeface="华文楷体" pitchFamily="2" charset="-122"/>
              </a:rPr>
              <a:t>3</a:t>
            </a:r>
            <a:r>
              <a:rPr lang="zh-CN" altLang="en-US" dirty="0" smtClean="0">
                <a:latin typeface="华文楷体" pitchFamily="2" charset="-122"/>
                <a:ea typeface="华文楷体" pitchFamily="2" charset="-122"/>
              </a:rPr>
              <a:t>）正确缮制进出口贸易中相关单证的能力。</a:t>
            </a:r>
          </a:p>
          <a:p>
            <a:pPr>
              <a:lnSpc>
                <a:spcPct val="170000"/>
              </a:lnSpc>
              <a:buNone/>
            </a:pPr>
            <a:r>
              <a:rPr lang="zh-CN" altLang="en-US" dirty="0" smtClean="0">
                <a:latin typeface="华文楷体" pitchFamily="2" charset="-122"/>
                <a:ea typeface="华文楷体" pitchFamily="2" charset="-122"/>
              </a:rPr>
              <a:t>                            （</a:t>
            </a:r>
            <a:r>
              <a:rPr lang="en-US" dirty="0" smtClean="0">
                <a:latin typeface="华文楷体" pitchFamily="2" charset="-122"/>
                <a:ea typeface="华文楷体" pitchFamily="2" charset="-122"/>
              </a:rPr>
              <a:t>4</a:t>
            </a:r>
            <a:r>
              <a:rPr lang="zh-CN" altLang="en-US" dirty="0" smtClean="0">
                <a:latin typeface="华文楷体" pitchFamily="2" charset="-122"/>
                <a:ea typeface="华文楷体" pitchFamily="2" charset="-122"/>
              </a:rPr>
              <a:t>）具备初步外汇及商品风险防范能力。</a:t>
            </a:r>
          </a:p>
          <a:p>
            <a:pPr>
              <a:lnSpc>
                <a:spcPct val="170000"/>
              </a:lnSpc>
              <a:buNone/>
            </a:pPr>
            <a:r>
              <a:rPr lang="zh-CN" altLang="en-US" dirty="0" smtClean="0">
                <a:latin typeface="华文楷体" pitchFamily="2" charset="-122"/>
                <a:ea typeface="华文楷体" pitchFamily="2" charset="-122"/>
              </a:rPr>
              <a:t>                            （</a:t>
            </a:r>
            <a:r>
              <a:rPr lang="en-US" dirty="0" smtClean="0">
                <a:latin typeface="华文楷体" pitchFamily="2" charset="-122"/>
                <a:ea typeface="华文楷体" pitchFamily="2" charset="-122"/>
              </a:rPr>
              <a:t>5</a:t>
            </a:r>
            <a:r>
              <a:rPr lang="zh-CN" altLang="en-US" dirty="0" smtClean="0">
                <a:latin typeface="华文楷体" pitchFamily="2" charset="-122"/>
                <a:ea typeface="华文楷体" pitchFamily="2" charset="-122"/>
              </a:rPr>
              <a:t>）具备初步经济计量分析能力。</a:t>
            </a:r>
          </a:p>
          <a:p>
            <a:endParaRPr lang="zh-CN" altLang="en-US" dirty="0"/>
          </a:p>
        </p:txBody>
      </p:sp>
      <p:pic>
        <p:nvPicPr>
          <p:cNvPr id="17410" name="Picture 2"/>
          <p:cNvPicPr>
            <a:picLocks noChangeAspect="1" noChangeArrowheads="1"/>
          </p:cNvPicPr>
          <p:nvPr/>
        </p:nvPicPr>
        <p:blipFill>
          <a:blip r:embed="rId2" cstate="print"/>
          <a:srcRect/>
          <a:stretch>
            <a:fillRect/>
          </a:stretch>
        </p:blipFill>
        <p:spPr bwMode="auto">
          <a:xfrm>
            <a:off x="357158" y="4572008"/>
            <a:ext cx="3014978" cy="210026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4581128"/>
            <a:ext cx="3014978" cy="2100264"/>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zh-CN" b="1" dirty="0" smtClean="0"/>
              <a:t>培养特色</a:t>
            </a:r>
            <a:endParaRPr lang="zh-CN" altLang="zh-CN" dirty="0"/>
          </a:p>
        </p:txBody>
      </p:sp>
      <p:sp>
        <p:nvSpPr>
          <p:cNvPr id="3" name="内容占位符 2"/>
          <p:cNvSpPr>
            <a:spLocks noGrp="1"/>
          </p:cNvSpPr>
          <p:nvPr>
            <p:ph idx="1"/>
          </p:nvPr>
        </p:nvSpPr>
        <p:spPr>
          <a:xfrm>
            <a:off x="1214414" y="1447800"/>
            <a:ext cx="7719274" cy="4800600"/>
          </a:xfrm>
        </p:spPr>
        <p:txBody>
          <a:bodyPr>
            <a:normAutofit fontScale="55000" lnSpcReduction="20000"/>
          </a:bodyPr>
          <a:lstStyle/>
          <a:p>
            <a:pPr>
              <a:lnSpc>
                <a:spcPct val="170000"/>
              </a:lnSpc>
              <a:buNone/>
            </a:pPr>
            <a:r>
              <a:rPr lang="en-US" altLang="zh-CN" sz="3100" dirty="0" smtClean="0">
                <a:latin typeface="华文楷体" pitchFamily="2" charset="-122"/>
                <a:ea typeface="华文楷体" pitchFamily="2" charset="-122"/>
              </a:rPr>
              <a:t>1. </a:t>
            </a:r>
            <a:r>
              <a:rPr lang="zh-CN" altLang="zh-CN" sz="3100" dirty="0" smtClean="0">
                <a:latin typeface="华文楷体" pitchFamily="2" charset="-122"/>
                <a:ea typeface="华文楷体" pitchFamily="2" charset="-122"/>
              </a:rPr>
              <a:t>合作企业参与人才培养全过程。本专业与国内外知名的国际贸易企业进行合作，基于真实贸易的项目制课程开发和授课，层层递进培养学生的实践能力。让学生在课堂上学到企业需要的知识及能力，毕业后尽快进入工作角色。</a:t>
            </a:r>
          </a:p>
          <a:p>
            <a:pPr>
              <a:lnSpc>
                <a:spcPct val="170000"/>
              </a:lnSpc>
              <a:buNone/>
            </a:pPr>
            <a:r>
              <a:rPr lang="en-US" altLang="zh-CN" sz="3100" dirty="0" smtClean="0">
                <a:latin typeface="华文楷体" pitchFamily="2" charset="-122"/>
                <a:ea typeface="华文楷体" pitchFamily="2" charset="-122"/>
              </a:rPr>
              <a:t>2. </a:t>
            </a:r>
            <a:r>
              <a:rPr lang="zh-CN" altLang="zh-CN" sz="3100" dirty="0" smtClean="0">
                <a:latin typeface="华文楷体" pitchFamily="2" charset="-122"/>
                <a:ea typeface="华文楷体" pitchFamily="2" charset="-122"/>
              </a:rPr>
              <a:t>课堂教学与课外比赛相结合。国际经济与贸易专业以学科比赛为契机，促进学生的竞赛与学习相结合，提升学生综合素质，学生在许多国际和国内的比赛中均取得了良好的成绩。每年学生都会在各种展会中进行外贸商品的售卖和外贸单证类的考证，将课堂的知识与实际实践相结合。</a:t>
            </a:r>
          </a:p>
          <a:p>
            <a:pPr>
              <a:lnSpc>
                <a:spcPct val="170000"/>
              </a:lnSpc>
              <a:buNone/>
            </a:pPr>
            <a:r>
              <a:rPr lang="en-US" altLang="zh-CN" sz="3100" dirty="0" smtClean="0">
                <a:latin typeface="华文楷体" pitchFamily="2" charset="-122"/>
                <a:ea typeface="华文楷体" pitchFamily="2" charset="-122"/>
              </a:rPr>
              <a:t>3. </a:t>
            </a:r>
            <a:r>
              <a:rPr lang="zh-CN" altLang="zh-CN" sz="3100" dirty="0" smtClean="0">
                <a:latin typeface="华文楷体" pitchFamily="2" charset="-122"/>
                <a:ea typeface="华文楷体" pitchFamily="2" charset="-122"/>
              </a:rPr>
              <a:t>全真实训平台缩短学校与企业的距离。国际经济与贸易专业配有专门的实训实验室，供学生进行实训用。实训室采用进出口流程模拟、企业</a:t>
            </a:r>
            <a:r>
              <a:rPr lang="en-US" altLang="zh-CN" sz="3100" dirty="0" smtClean="0">
                <a:latin typeface="华文楷体" pitchFamily="2" charset="-122"/>
                <a:ea typeface="华文楷体" pitchFamily="2" charset="-122"/>
              </a:rPr>
              <a:t>ERP</a:t>
            </a:r>
            <a:r>
              <a:rPr lang="zh-CN" altLang="zh-CN" sz="3100" dirty="0" smtClean="0">
                <a:latin typeface="华文楷体" pitchFamily="2" charset="-122"/>
                <a:ea typeface="华文楷体" pitchFamily="2" charset="-122"/>
              </a:rPr>
              <a:t>系统模拟、跨境电子商务模拟等先进的国际贸易软件和硬件环境为依托，让学生能够在学校进行模拟的商业仿真实验。</a:t>
            </a:r>
          </a:p>
          <a:p>
            <a:endParaRPr lang="zh-CN" alt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60000"/>
              </a:lnSpc>
              <a:buNone/>
            </a:pPr>
            <a:r>
              <a:rPr lang="en-US" altLang="zh-CN" sz="2000" dirty="0" smtClean="0">
                <a:latin typeface="华文楷体" pitchFamily="2" charset="-122"/>
                <a:ea typeface="华文楷体" pitchFamily="2" charset="-122"/>
              </a:rPr>
              <a:t>4. </a:t>
            </a:r>
            <a:r>
              <a:rPr lang="zh-CN" altLang="zh-CN" sz="2000" dirty="0" smtClean="0">
                <a:latin typeface="华文楷体" pitchFamily="2" charset="-122"/>
                <a:ea typeface="华文楷体" pitchFamily="2" charset="-122"/>
              </a:rPr>
              <a:t>双语及全英语课程提升学生英语学习能力。国际经济与贸易专业对于学生的英语水平要求较高，学生需要在校期间完成为本专业量身定做的双语课程和全英语课程，并通过英语等级测试。越来越多的企业需要具有良好听说读写英语能力的外贸人才。</a:t>
            </a:r>
          </a:p>
          <a:p>
            <a:pPr>
              <a:lnSpc>
                <a:spcPct val="160000"/>
              </a:lnSpc>
              <a:buNone/>
            </a:pPr>
            <a:r>
              <a:rPr lang="en-US" altLang="zh-CN" sz="2000" dirty="0" smtClean="0">
                <a:latin typeface="华文楷体" pitchFamily="2" charset="-122"/>
                <a:ea typeface="华文楷体" pitchFamily="2" charset="-122"/>
              </a:rPr>
              <a:t>5. </a:t>
            </a:r>
            <a:r>
              <a:rPr lang="zh-CN" altLang="zh-CN" sz="2000" dirty="0" smtClean="0">
                <a:latin typeface="华文楷体" pitchFamily="2" charset="-122"/>
                <a:ea typeface="华文楷体" pitchFamily="2" charset="-122"/>
              </a:rPr>
              <a:t>国际化人才联合培养。国际经济与贸易专业的学生凭借良好的英语基础，可以在校期间参加中外学生同时授课的丹麦班、德国班等，并且，国际经济与贸易专业与英国，美国等国家的高校建立了良好的专业合作学习，鼓励学生在完成四年本科学习后进行国外研究生的深造。</a:t>
            </a:r>
          </a:p>
          <a:p>
            <a:endParaRPr lang="zh-CN" altLang="en-US"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153</TotalTime>
  <Words>1395</Words>
  <Application>Microsoft Office PowerPoint</Application>
  <PresentationFormat>全屏显示(4:3)</PresentationFormat>
  <Paragraphs>100</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夏至</vt:lpstr>
      <vt:lpstr>商学院 国际经济与贸易专业介绍</vt:lpstr>
      <vt:lpstr>专业介绍 </vt:lpstr>
      <vt:lpstr>基本信息</vt:lpstr>
      <vt:lpstr>核心课程</vt:lpstr>
      <vt:lpstr>就业岗位群</vt:lpstr>
      <vt:lpstr>可获得证书</vt:lpstr>
      <vt:lpstr>专业特色 </vt:lpstr>
      <vt:lpstr>培养特色</vt:lpstr>
      <vt:lpstr>幻灯片 9</vt:lpstr>
      <vt:lpstr>实践特色课程</vt:lpstr>
      <vt:lpstr>教学成果</vt:lpstr>
      <vt:lpstr>产学研合作成果</vt:lpstr>
      <vt:lpstr>幻灯片 13</vt:lpstr>
      <vt:lpstr>幻灯片 14</vt:lpstr>
      <vt:lpstr>国际交流与合作</vt:lpstr>
      <vt:lpstr>专业实验室建设</vt:lpstr>
      <vt:lpstr>丰富的第二课堂活动</vt:lpstr>
      <vt:lpstr>丰富的第二课堂活动</vt:lpstr>
      <vt:lpstr>丰富的第二课堂活动</vt:lpstr>
      <vt:lpstr>联系方式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商学院 国际经济与贸易专业介绍</dc:title>
  <cp:lastModifiedBy>lenovo</cp:lastModifiedBy>
  <cp:revision>19</cp:revision>
  <dcterms:modified xsi:type="dcterms:W3CDTF">2017-08-28T07:12:08Z</dcterms:modified>
</cp:coreProperties>
</file>