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6" r:id="rId4"/>
    <p:sldId id="258" r:id="rId5"/>
    <p:sldId id="259" r:id="rId6"/>
    <p:sldId id="260" r:id="rId7"/>
    <p:sldId id="261" r:id="rId8"/>
    <p:sldId id="262" r:id="rId9"/>
    <p:sldId id="263" r:id="rId10"/>
    <p:sldId id="264" r:id="rId11"/>
    <p:sldId id="265" r:id="rId1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20" y="-51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pPr/>
              <a:t>2017/8/29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zh-CN" altLang="en-US" smtClean="0"/>
              <a:t>单击此处编辑母版标题样式</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pPr/>
              <a:t>2017/8/29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pPr/>
              <a:t>2017/8/29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0820CF-B880-4189-942D-D702A7CBA730}" type="datetimeFigureOut">
              <a:rPr lang="zh-CN" altLang="en-US" smtClean="0"/>
              <a:pPr/>
              <a:t>2017/8/29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8" name="Title 7"/>
          <p:cNvSpPr>
            <a:spLocks noGrp="1"/>
          </p:cNvSpPr>
          <p:nvPr>
            <p:ph type="title"/>
          </p:nvPr>
        </p:nvSpPr>
        <p:spPr/>
        <p:txBody>
          <a:bodyPr/>
          <a:lstStyle/>
          <a:p>
            <a:r>
              <a:rPr lang="zh-CN" altLang="en-US" smtClean="0"/>
              <a:t>单击此处编辑母版标题样式</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530820CF-B880-4189-942D-D702A7CBA730}" type="datetimeFigureOut">
              <a:rPr lang="zh-CN" altLang="en-US" smtClean="0"/>
              <a:pPr/>
              <a:t>2017/8/29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30820CF-B880-4189-942D-D702A7CBA730}" type="datetimeFigureOut">
              <a:rPr lang="zh-CN" altLang="en-US" smtClean="0"/>
              <a:pPr/>
              <a:t>2017/8/29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8" name="Title 7"/>
          <p:cNvSpPr>
            <a:spLocks noGrp="1"/>
          </p:cNvSpPr>
          <p:nvPr>
            <p:ph type="title"/>
          </p:nvPr>
        </p:nvSpPr>
        <p:spPr/>
        <p:txBody>
          <a:bodyPr/>
          <a:lstStyle/>
          <a:p>
            <a:r>
              <a:rPr lang="zh-CN" altLang="en-US" smtClean="0"/>
              <a:t>单击此处编辑母版标题样式</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zh-CN" altLang="en-US" smtClean="0"/>
              <a:t>单击此处编辑母版文本样式</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530820CF-B880-4189-942D-D702A7CBA730}" type="datetimeFigureOut">
              <a:rPr lang="zh-CN" altLang="en-US" smtClean="0"/>
              <a:pPr/>
              <a:t>2017/8/29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10" name="Title 9"/>
          <p:cNvSpPr>
            <a:spLocks noGrp="1"/>
          </p:cNvSpPr>
          <p:nvPr>
            <p:ph type="title"/>
          </p:nvPr>
        </p:nvSpPr>
        <p:spPr/>
        <p:txBody>
          <a:bodyPr/>
          <a:lstStyle/>
          <a:p>
            <a:r>
              <a:rPr lang="zh-CN" altLang="en-US" smtClean="0"/>
              <a:t>单击此处编辑母版标题样式</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530820CF-B880-4189-942D-D702A7CBA730}" type="datetimeFigureOut">
              <a:rPr lang="zh-CN" altLang="en-US" smtClean="0"/>
              <a:pPr/>
              <a:t>2017/8/29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820CF-B880-4189-942D-D702A7CBA730}" type="datetimeFigureOut">
              <a:rPr lang="zh-CN" altLang="en-US" smtClean="0"/>
              <a:pPr/>
              <a:t>2017/8/29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pPr/>
              <a:t>2017/8/29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pPr/>
              <a:t>2017/8/29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zh-CN" altLang="en-US" smtClean="0"/>
              <a:t>单击此处编辑母版标题样式</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30820CF-B880-4189-942D-D702A7CBA730}" type="datetimeFigureOut">
              <a:rPr lang="zh-CN" altLang="en-US" smtClean="0"/>
              <a:pPr/>
              <a:t>2017/8/29</a:t>
            </a:fld>
            <a:endParaRPr lang="zh-CN" alt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zh-CN" alt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lstStyle/>
          <a:p>
            <a:endParaRPr lang="zh-CN" altLang="en-US"/>
          </a:p>
        </p:txBody>
      </p:sp>
      <p:sp>
        <p:nvSpPr>
          <p:cNvPr id="2" name="标题 1"/>
          <p:cNvSpPr>
            <a:spLocks noGrp="1"/>
          </p:cNvSpPr>
          <p:nvPr>
            <p:ph type="ctrTitle"/>
          </p:nvPr>
        </p:nvSpPr>
        <p:spPr/>
        <p:txBody>
          <a:bodyPr/>
          <a:lstStyle/>
          <a:p>
            <a:pPr marL="182880" indent="0" algn="ctr">
              <a:buNone/>
            </a:pPr>
            <a:r>
              <a:rPr lang="zh-CN" altLang="en-US" dirty="0" smtClean="0"/>
              <a:t>商学院</a:t>
            </a:r>
            <a:r>
              <a:rPr lang="en-US" altLang="zh-CN" dirty="0" smtClean="0"/>
              <a:t/>
            </a:r>
            <a:br>
              <a:rPr lang="en-US" altLang="zh-CN" dirty="0" smtClean="0"/>
            </a:br>
            <a:r>
              <a:rPr lang="zh-CN" altLang="en-US" dirty="0" smtClean="0"/>
              <a:t>工商管理专业</a:t>
            </a:r>
            <a:endParaRPr lang="zh-CN" altLang="en-US" dirty="0"/>
          </a:p>
        </p:txBody>
      </p:sp>
    </p:spTree>
    <p:extLst>
      <p:ext uri="{BB962C8B-B14F-4D97-AF65-F5344CB8AC3E}">
        <p14:creationId xmlns:p14="http://schemas.microsoft.com/office/powerpoint/2010/main" xmlns="" val="2109173924"/>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35696" y="5373216"/>
            <a:ext cx="6512511" cy="1143000"/>
          </a:xfrm>
        </p:spPr>
        <p:txBody>
          <a:bodyPr/>
          <a:lstStyle/>
          <a:p>
            <a:r>
              <a:rPr lang="zh-CN" altLang="en-US" dirty="0" smtClean="0"/>
              <a:t>丰富多彩的第二课堂</a:t>
            </a:r>
            <a:endParaRPr lang="zh-CN" altLang="en-US" dirty="0"/>
          </a:p>
        </p:txBody>
      </p:sp>
      <p:sp>
        <p:nvSpPr>
          <p:cNvPr id="3" name="内容占位符 2"/>
          <p:cNvSpPr>
            <a:spLocks noGrp="1"/>
          </p:cNvSpPr>
          <p:nvPr>
            <p:ph sz="quarter" idx="13"/>
          </p:nvPr>
        </p:nvSpPr>
        <p:spPr>
          <a:xfrm>
            <a:off x="539552" y="404664"/>
            <a:ext cx="7992888" cy="3474720"/>
          </a:xfrm>
        </p:spPr>
        <p:txBody>
          <a:bodyPr/>
          <a:lstStyle/>
          <a:p>
            <a:r>
              <a:rPr lang="zh-CN" altLang="zh-CN" dirty="0"/>
              <a:t>学校的第二课堂丰富多彩，尤其是学院的“科创月活动”，大学生创业竞赛激发了学生的丰富想象力，为学生今后的发展奠定了扎实的基础。</a:t>
            </a:r>
          </a:p>
          <a:p>
            <a:endParaRPr lang="zh-CN" altLang="en-US" dirty="0"/>
          </a:p>
        </p:txBody>
      </p:sp>
      <p:pic>
        <p:nvPicPr>
          <p:cNvPr id="4" name="图片 3" descr="工商管理招生简章照片"/>
          <p:cNvPicPr/>
          <p:nvPr/>
        </p:nvPicPr>
        <p:blipFill>
          <a:blip r:embed="rId2" cstate="print"/>
          <a:stretch>
            <a:fillRect/>
          </a:stretch>
        </p:blipFill>
        <p:spPr>
          <a:xfrm>
            <a:off x="827584" y="1628800"/>
            <a:ext cx="7632848" cy="3456384"/>
          </a:xfrm>
          <a:prstGeom prst="rect">
            <a:avLst/>
          </a:prstGeom>
          <a:noFill/>
          <a:ln w="9525">
            <a:noFill/>
            <a:miter/>
          </a:ln>
        </p:spPr>
      </p:pic>
    </p:spTree>
    <p:extLst>
      <p:ext uri="{BB962C8B-B14F-4D97-AF65-F5344CB8AC3E}">
        <p14:creationId xmlns:p14="http://schemas.microsoft.com/office/powerpoint/2010/main" xmlns="" val="1661820196"/>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p:txBody>
          <a:bodyPr/>
          <a:lstStyle/>
          <a:p>
            <a:endParaRPr lang="zh-CN" altLang="en-US"/>
          </a:p>
        </p:txBody>
      </p:sp>
      <p:pic>
        <p:nvPicPr>
          <p:cNvPr id="4" name="图片 3" descr="-5579f9929ba165ed"/>
          <p:cNvPicPr/>
          <p:nvPr/>
        </p:nvPicPr>
        <p:blipFill>
          <a:blip r:embed="rId2" cstate="print"/>
          <a:stretch>
            <a:fillRect/>
          </a:stretch>
        </p:blipFill>
        <p:spPr>
          <a:xfrm>
            <a:off x="539552" y="260648"/>
            <a:ext cx="8280920" cy="4896544"/>
          </a:xfrm>
          <a:prstGeom prst="rect">
            <a:avLst/>
          </a:prstGeom>
        </p:spPr>
      </p:pic>
      <p:sp>
        <p:nvSpPr>
          <p:cNvPr id="5" name="标题 1"/>
          <p:cNvSpPr txBox="1">
            <a:spLocks/>
          </p:cNvSpPr>
          <p:nvPr/>
        </p:nvSpPr>
        <p:spPr>
          <a:xfrm>
            <a:off x="1835696" y="5373216"/>
            <a:ext cx="6512511"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smtClean="0"/>
              <a:t>丰富多彩的第二课堂</a:t>
            </a:r>
            <a:endParaRPr lang="zh-CN" altLang="en-US" dirty="0"/>
          </a:p>
        </p:txBody>
      </p:sp>
    </p:spTree>
    <p:extLst>
      <p:ext uri="{BB962C8B-B14F-4D97-AF65-F5344CB8AC3E}">
        <p14:creationId xmlns:p14="http://schemas.microsoft.com/office/powerpoint/2010/main" xmlns="" val="2365226717"/>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0"/>
            <a:ext cx="6512511" cy="764704"/>
          </a:xfrm>
        </p:spPr>
        <p:txBody>
          <a:bodyPr/>
          <a:lstStyle/>
          <a:p>
            <a:pPr marL="0" indent="0" algn="l">
              <a:buNone/>
            </a:pPr>
            <a:r>
              <a:rPr lang="zh-CN" altLang="zh-CN" dirty="0" smtClean="0">
                <a:effectLst/>
              </a:rPr>
              <a:t>专业</a:t>
            </a:r>
            <a:r>
              <a:rPr lang="zh-CN" altLang="zh-CN" dirty="0">
                <a:effectLst/>
              </a:rPr>
              <a:t>介绍</a:t>
            </a:r>
            <a:endParaRPr lang="zh-CN" altLang="en-US" dirty="0"/>
          </a:p>
        </p:txBody>
      </p:sp>
      <p:sp>
        <p:nvSpPr>
          <p:cNvPr id="3" name="内容占位符 2"/>
          <p:cNvSpPr>
            <a:spLocks noGrp="1"/>
          </p:cNvSpPr>
          <p:nvPr>
            <p:ph sz="quarter" idx="13"/>
          </p:nvPr>
        </p:nvSpPr>
        <p:spPr>
          <a:xfrm>
            <a:off x="251520" y="764704"/>
            <a:ext cx="8496944" cy="6093296"/>
          </a:xfrm>
        </p:spPr>
        <p:txBody>
          <a:bodyPr>
            <a:normAutofit fontScale="25000" lnSpcReduction="20000"/>
          </a:bodyPr>
          <a:lstStyle/>
          <a:p>
            <a:pPr>
              <a:lnSpc>
                <a:spcPct val="120000"/>
              </a:lnSpc>
            </a:pPr>
            <a:r>
              <a:rPr lang="en-US" altLang="zh-CN" sz="5600" dirty="0" smtClean="0"/>
              <a:t>   </a:t>
            </a:r>
            <a:r>
              <a:rPr lang="zh-CN" altLang="zh-CN" sz="5600" dirty="0" smtClean="0"/>
              <a:t>中国</a:t>
            </a:r>
            <a:r>
              <a:rPr lang="zh-CN" altLang="zh-CN" sz="5600" dirty="0" smtClean="0"/>
              <a:t>加入</a:t>
            </a:r>
            <a:r>
              <a:rPr lang="en-US" altLang="zh-CN" sz="5600" dirty="0" smtClean="0"/>
              <a:t>WTO</a:t>
            </a:r>
            <a:r>
              <a:rPr lang="zh-CN" altLang="zh-CN" sz="5600" dirty="0" smtClean="0"/>
              <a:t>必将进一步带动国内市场经济的繁荣，外来资本准备拓展中国市场，缺乏现代管理理念指导的中国传统企业将面临严峻的挑战，在这样的融合过程中，工商管理专业类的人才在我国现有的环境下供不应求。工商管理专业的毕业生就业范围广泛，公司、企业、政府部门均有本专业的用武之地。</a:t>
            </a:r>
          </a:p>
          <a:p>
            <a:pPr>
              <a:lnSpc>
                <a:spcPct val="120000"/>
              </a:lnSpc>
            </a:pPr>
            <a:r>
              <a:rPr lang="en-US" altLang="zh-CN" sz="5600" dirty="0" smtClean="0"/>
              <a:t>   </a:t>
            </a:r>
            <a:r>
              <a:rPr lang="zh-CN" altLang="zh-CN" sz="5600" dirty="0" smtClean="0"/>
              <a:t>工商</a:t>
            </a:r>
            <a:r>
              <a:rPr lang="zh-CN" altLang="zh-CN" sz="5600" dirty="0" smtClean="0"/>
              <a:t>管理专业依靠先进的教学设施，科学的教学方法，完备的教学环节，广泛的社会实践，全面提高学生的政治素质和业务素质，为现代工商企业培养理论基础扎实、适应性强、动手能力突出的高级综合管理人才。</a:t>
            </a:r>
          </a:p>
          <a:p>
            <a:pPr>
              <a:lnSpc>
                <a:spcPct val="120000"/>
              </a:lnSpc>
            </a:pPr>
            <a:r>
              <a:rPr lang="en-US" altLang="zh-CN" sz="5600" dirty="0" smtClean="0"/>
              <a:t>   </a:t>
            </a:r>
            <a:r>
              <a:rPr lang="zh-CN" altLang="zh-CN" sz="5600" dirty="0" smtClean="0"/>
              <a:t>该</a:t>
            </a:r>
            <a:r>
              <a:rPr lang="zh-CN" altLang="zh-CN" sz="5600" dirty="0" smtClean="0"/>
              <a:t>专业学生毕业时可以具备的就业能力有：</a:t>
            </a:r>
          </a:p>
          <a:p>
            <a:pPr>
              <a:lnSpc>
                <a:spcPct val="120000"/>
              </a:lnSpc>
            </a:pPr>
            <a:r>
              <a:rPr lang="en-US" altLang="zh-CN" sz="5600" dirty="0" smtClean="0"/>
              <a:t>  1</a:t>
            </a:r>
            <a:r>
              <a:rPr lang="zh-CN" altLang="zh-CN" sz="5600" dirty="0" smtClean="0"/>
              <a:t>、人力资源管理</a:t>
            </a:r>
          </a:p>
          <a:p>
            <a:pPr>
              <a:lnSpc>
                <a:spcPct val="120000"/>
              </a:lnSpc>
            </a:pPr>
            <a:r>
              <a:rPr lang="zh-CN" altLang="zh-CN" sz="5600" dirty="0" smtClean="0"/>
              <a:t>近年来，国内企业对于人力资源管理人员的需求持续走高，他们在企业外部战略和内部建设中发挥了巨大的作用。一般大中型企业在企业内部都设立有人力资源部，主管企业招聘，员工培训，绩效考核，人事调度等相关事宜。</a:t>
            </a:r>
            <a:r>
              <a:rPr lang="en-US" altLang="zh-CN" sz="5600" dirty="0" smtClean="0"/>
              <a:t>    </a:t>
            </a:r>
            <a:endParaRPr lang="en-US" altLang="zh-CN" sz="5600" dirty="0" smtClean="0"/>
          </a:p>
          <a:p>
            <a:pPr>
              <a:lnSpc>
                <a:spcPct val="120000"/>
              </a:lnSpc>
            </a:pPr>
            <a:r>
              <a:rPr lang="en-US" altLang="zh-CN" sz="5600" dirty="0" smtClean="0"/>
              <a:t>  2</a:t>
            </a:r>
            <a:r>
              <a:rPr lang="zh-CN" altLang="zh-CN" sz="5600" dirty="0" smtClean="0"/>
              <a:t>、物流管理</a:t>
            </a:r>
          </a:p>
          <a:p>
            <a:pPr>
              <a:lnSpc>
                <a:spcPct val="120000"/>
              </a:lnSpc>
            </a:pPr>
            <a:r>
              <a:rPr lang="zh-CN" altLang="zh-CN" sz="5600" dirty="0" smtClean="0"/>
              <a:t>物流继物资资源、人力资源之后，素有</a:t>
            </a:r>
            <a:r>
              <a:rPr lang="en-US" altLang="zh-CN" sz="5600" dirty="0" smtClean="0"/>
              <a:t>“</a:t>
            </a:r>
            <a:r>
              <a:rPr lang="zh-CN" altLang="zh-CN" sz="5600" dirty="0" smtClean="0"/>
              <a:t>第三个利润源</a:t>
            </a:r>
            <a:r>
              <a:rPr lang="en-US" altLang="zh-CN" sz="5600" dirty="0" smtClean="0"/>
              <a:t>”</a:t>
            </a:r>
            <a:r>
              <a:rPr lang="zh-CN" altLang="zh-CN" sz="5600" dirty="0" smtClean="0"/>
              <a:t>之称。物流的职能是将产品由其生产地转到消费地，从而创造地点效用。物流管理的好坏直接影响到企业的产品、服务质量和企业经济效益。</a:t>
            </a:r>
          </a:p>
          <a:p>
            <a:pPr>
              <a:lnSpc>
                <a:spcPct val="120000"/>
              </a:lnSpc>
            </a:pPr>
            <a:r>
              <a:rPr lang="en-US" altLang="zh-CN" sz="5600" dirty="0" smtClean="0"/>
              <a:t>  3</a:t>
            </a:r>
            <a:r>
              <a:rPr lang="zh-CN" altLang="zh-CN" sz="5600" dirty="0" smtClean="0"/>
              <a:t>、传统管理</a:t>
            </a:r>
          </a:p>
          <a:p>
            <a:pPr>
              <a:lnSpc>
                <a:spcPct val="120000"/>
              </a:lnSpc>
            </a:pPr>
            <a:r>
              <a:rPr lang="zh-CN" altLang="zh-CN" sz="5600" dirty="0" smtClean="0"/>
              <a:t>有很大一部分职业经理人的成长最开始来自基层锻炼经验。具有一定工作经验的工商管理专业毕业生在人力市场将很受欢迎。</a:t>
            </a:r>
          </a:p>
          <a:p>
            <a:pPr>
              <a:lnSpc>
                <a:spcPct val="120000"/>
              </a:lnSpc>
            </a:pPr>
            <a:r>
              <a:rPr lang="en-US" altLang="zh-CN" sz="5600" dirty="0" smtClean="0"/>
              <a:t>  4 </a:t>
            </a:r>
            <a:r>
              <a:rPr lang="zh-CN" altLang="zh-CN" sz="5600" dirty="0" smtClean="0"/>
              <a:t>、</a:t>
            </a:r>
            <a:r>
              <a:rPr lang="zh-CN" altLang="zh-CN" sz="5600" dirty="0" smtClean="0"/>
              <a:t>市场营销</a:t>
            </a:r>
          </a:p>
          <a:p>
            <a:pPr>
              <a:lnSpc>
                <a:spcPct val="120000"/>
              </a:lnSpc>
            </a:pPr>
            <a:r>
              <a:rPr lang="zh-CN" altLang="zh-CN" sz="5600" dirty="0" smtClean="0"/>
              <a:t>市场营销岗位市场需求量大，入行要求低，高端营销岗位收入丰厚使得无数求职者纷纷加入市场营销岗位的角逐。从历年人才市场统计数据来看，市场营销职位的需求经久不衰。销售职位的供需两旺一直是职场的一道风景线，即使在不同行业，市场营销类职位也总是招聘的热门。市场竞争的加剧以及对售后服务要求的提高，对销售人员的专业素质和技术素质要求会更高。相对于其他专业的从业人员来说，工商管理的毕业生在与市场营销相关的市场管理和项目策划领域更能有出色的表现。</a:t>
            </a:r>
          </a:p>
          <a:p>
            <a:pPr>
              <a:lnSpc>
                <a:spcPct val="120000"/>
              </a:lnSpc>
            </a:pPr>
            <a:r>
              <a:rPr lang="en-US" altLang="zh-CN" sz="5600" dirty="0" smtClean="0"/>
              <a:t>  5</a:t>
            </a:r>
            <a:r>
              <a:rPr lang="zh-CN" altLang="zh-CN" sz="5600" dirty="0" smtClean="0"/>
              <a:t>、其他企事业单位及政府部门的管理人员。</a:t>
            </a:r>
          </a:p>
          <a:p>
            <a:endParaRPr lang="zh-CN" altLang="en-US" dirty="0"/>
          </a:p>
        </p:txBody>
      </p:sp>
    </p:spTree>
    <p:extLst>
      <p:ext uri="{BB962C8B-B14F-4D97-AF65-F5344CB8AC3E}">
        <p14:creationId xmlns:p14="http://schemas.microsoft.com/office/powerpoint/2010/main" xmlns="" val="1961147032"/>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79712" y="5013176"/>
            <a:ext cx="6512511" cy="1143000"/>
          </a:xfrm>
        </p:spPr>
        <p:txBody>
          <a:bodyPr/>
          <a:lstStyle/>
          <a:p>
            <a:r>
              <a:rPr lang="zh-CN" altLang="zh-CN" dirty="0" smtClean="0"/>
              <a:t>培养特色</a:t>
            </a:r>
            <a:endParaRPr lang="zh-CN" altLang="en-US" dirty="0"/>
          </a:p>
        </p:txBody>
      </p:sp>
      <p:sp>
        <p:nvSpPr>
          <p:cNvPr id="3" name="内容占位符 2"/>
          <p:cNvSpPr>
            <a:spLocks noGrp="1"/>
          </p:cNvSpPr>
          <p:nvPr>
            <p:ph sz="quarter" idx="13"/>
          </p:nvPr>
        </p:nvSpPr>
        <p:spPr>
          <a:xfrm>
            <a:off x="539552" y="260648"/>
            <a:ext cx="7632848" cy="4752528"/>
          </a:xfrm>
        </p:spPr>
        <p:txBody>
          <a:bodyPr>
            <a:normAutofit fontScale="77500" lnSpcReduction="20000"/>
          </a:bodyPr>
          <a:lstStyle/>
          <a:p>
            <a:pPr marL="502920" lvl="0" indent="-457200">
              <a:lnSpc>
                <a:spcPct val="120000"/>
              </a:lnSpc>
              <a:buFont typeface="+mj-lt"/>
              <a:buAutoNum type="arabicPeriod"/>
            </a:pPr>
            <a:r>
              <a:rPr lang="en-US" altLang="zh-CN" dirty="0" smtClean="0"/>
              <a:t>    </a:t>
            </a:r>
            <a:r>
              <a:rPr lang="zh-CN" altLang="zh-CN" dirty="0" smtClean="0"/>
              <a:t>校</a:t>
            </a:r>
            <a:r>
              <a:rPr lang="zh-CN" altLang="zh-CN" dirty="0" smtClean="0"/>
              <a:t>企合作联合培养。工商管理专业针对学生特点，专业特色与数十家企业签订了校企合作共建协议，其中包括家乐福（中国），正大集团，百联集团，百盛餐饮集团，上海市中小企业联盟等。长期稳定的校企合作关系不仅可以让学生受益，更可以让企业导师和学校的教师共同完成创新性的“理论＋应用＋实训”的培养模式。</a:t>
            </a:r>
          </a:p>
          <a:p>
            <a:pPr marL="502920" lvl="0" indent="-457200">
              <a:lnSpc>
                <a:spcPct val="120000"/>
              </a:lnSpc>
              <a:buFont typeface="+mj-lt"/>
              <a:buAutoNum type="arabicPeriod"/>
            </a:pPr>
            <a:r>
              <a:rPr lang="en-US" altLang="zh-CN" dirty="0" smtClean="0"/>
              <a:t>  </a:t>
            </a:r>
            <a:r>
              <a:rPr lang="zh-CN" altLang="zh-CN" dirty="0" smtClean="0"/>
              <a:t>特色</a:t>
            </a:r>
            <a:r>
              <a:rPr lang="zh-CN" altLang="zh-CN" dirty="0" smtClean="0"/>
              <a:t>实训计划。工商管理专业为学生搭建特色实训教室，学生可以在实训室进行虚拟的企业沙盘实战训练，还可以与企业家进行面对面的沟通，更可以在实训室完成企业和学校共建的横向课题项目，锻炼学生的动手能力和对于企业经营活动的操控能力。</a:t>
            </a:r>
          </a:p>
          <a:p>
            <a:pPr marL="502920" indent="-457200">
              <a:lnSpc>
                <a:spcPct val="120000"/>
              </a:lnSpc>
              <a:buFont typeface="+mj-lt"/>
              <a:buAutoNum type="arabicPeriod"/>
            </a:pPr>
            <a:r>
              <a:rPr lang="en-US" altLang="zh-CN" dirty="0" smtClean="0"/>
              <a:t>  </a:t>
            </a:r>
            <a:r>
              <a:rPr lang="zh-CN" altLang="zh-CN" dirty="0" smtClean="0"/>
              <a:t>内容丰富的第二课堂。工商管理专业积极参加大学生创新创业竞赛，科创月等活动，在国际比赛中均取得了良好的成绩，学生在海峡两岸创新创业行销比赛中获得了一等奖等好成绩。</a:t>
            </a:r>
          </a:p>
          <a:p>
            <a:pPr marL="502920" indent="-457200">
              <a:lnSpc>
                <a:spcPct val="120000"/>
              </a:lnSpc>
              <a:buFont typeface="+mj-lt"/>
              <a:buAutoNum type="arabicPeriod"/>
            </a:pPr>
            <a:r>
              <a:rPr lang="en-US" altLang="zh-CN" dirty="0" smtClean="0"/>
              <a:t>  </a:t>
            </a:r>
            <a:r>
              <a:rPr lang="zh-CN" altLang="zh-CN" dirty="0" smtClean="0"/>
              <a:t>国际合作多样化。工商管理专业学生可以在大学期间参加中外合作联合授课的丹麦班，德国班，并与美国、法国等学校建立了奢侈品管理合作专业，中美合作机制维修管理合作专业供学生进行选择和学习。</a:t>
            </a:r>
          </a:p>
          <a:p>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63688" y="4581128"/>
            <a:ext cx="6512511" cy="1143000"/>
          </a:xfrm>
        </p:spPr>
        <p:txBody>
          <a:bodyPr/>
          <a:lstStyle/>
          <a:p>
            <a:r>
              <a:rPr lang="zh-CN" altLang="zh-CN" dirty="0">
                <a:effectLst/>
              </a:rPr>
              <a:t>基本信息</a:t>
            </a:r>
            <a:endParaRPr lang="zh-CN" altLang="en-US" dirty="0"/>
          </a:p>
        </p:txBody>
      </p:sp>
      <p:sp>
        <p:nvSpPr>
          <p:cNvPr id="3" name="内容占位符 2"/>
          <p:cNvSpPr>
            <a:spLocks noGrp="1"/>
          </p:cNvSpPr>
          <p:nvPr>
            <p:ph sz="quarter" idx="13"/>
          </p:nvPr>
        </p:nvSpPr>
        <p:spPr>
          <a:xfrm>
            <a:off x="683568" y="731520"/>
            <a:ext cx="7416824" cy="3474720"/>
          </a:xfrm>
        </p:spPr>
        <p:txBody>
          <a:bodyPr/>
          <a:lstStyle/>
          <a:p>
            <a:r>
              <a:rPr lang="zh-CN" altLang="zh-CN" sz="3200" dirty="0"/>
              <a:t>工商管理专业招收文科和理科高中毕业生，学制四年，授予管理学学士学位。</a:t>
            </a:r>
          </a:p>
          <a:p>
            <a:endParaRPr lang="zh-CN" altLang="en-US" dirty="0"/>
          </a:p>
        </p:txBody>
      </p:sp>
      <p:pic>
        <p:nvPicPr>
          <p:cNvPr id="4" name="图片 3"/>
          <p:cNvPicPr/>
          <p:nvPr/>
        </p:nvPicPr>
        <p:blipFill>
          <a:blip r:embed="rId2" cstate="print"/>
          <a:stretch>
            <a:fillRect/>
          </a:stretch>
        </p:blipFill>
        <p:spPr>
          <a:xfrm>
            <a:off x="2267744" y="2204864"/>
            <a:ext cx="4752528" cy="2232248"/>
          </a:xfrm>
          <a:prstGeom prst="rect">
            <a:avLst/>
          </a:prstGeom>
          <a:noFill/>
          <a:ln w="9525">
            <a:noFill/>
            <a:miter/>
          </a:ln>
        </p:spPr>
      </p:pic>
    </p:spTree>
    <p:extLst>
      <p:ext uri="{BB962C8B-B14F-4D97-AF65-F5344CB8AC3E}">
        <p14:creationId xmlns:p14="http://schemas.microsoft.com/office/powerpoint/2010/main" xmlns="" val="4209826371"/>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67744" y="5517232"/>
            <a:ext cx="6512511" cy="1143000"/>
          </a:xfrm>
        </p:spPr>
        <p:txBody>
          <a:bodyPr/>
          <a:lstStyle/>
          <a:p>
            <a:r>
              <a:rPr lang="zh-CN" altLang="zh-CN" dirty="0">
                <a:effectLst/>
              </a:rPr>
              <a:t>核心课程</a:t>
            </a:r>
            <a:endParaRPr lang="zh-CN" altLang="en-US" dirty="0"/>
          </a:p>
        </p:txBody>
      </p:sp>
      <p:graphicFrame>
        <p:nvGraphicFramePr>
          <p:cNvPr id="4" name="内容占位符 3"/>
          <p:cNvGraphicFramePr>
            <a:graphicFrameLocks noGrp="1"/>
          </p:cNvGraphicFramePr>
          <p:nvPr>
            <p:ph idx="4294967295"/>
            <p:extLst>
              <p:ext uri="{D42A27DB-BD31-4B8C-83A1-F6EECF244321}">
                <p14:modId xmlns="" xmlns:p14="http://schemas.microsoft.com/office/powerpoint/2010/main" val="2247616608"/>
              </p:ext>
            </p:extLst>
          </p:nvPr>
        </p:nvGraphicFramePr>
        <p:xfrm>
          <a:off x="323528" y="620688"/>
          <a:ext cx="3600400" cy="4824536"/>
        </p:xfrm>
        <a:graphic>
          <a:graphicData uri="http://schemas.openxmlformats.org/drawingml/2006/table">
            <a:tbl>
              <a:tblPr firstRow="1" firstCol="1" lastRow="1" lastCol="1" bandRow="1" bandCol="1">
                <a:tableStyleId>{5C22544A-7EE6-4342-B048-85BDC9FD1C3A}</a:tableStyleId>
              </a:tblPr>
              <a:tblGrid>
                <a:gridCol w="1800200"/>
                <a:gridCol w="1800200"/>
              </a:tblGrid>
              <a:tr h="720080">
                <a:tc>
                  <a:txBody>
                    <a:bodyPr/>
                    <a:lstStyle/>
                    <a:p>
                      <a:pPr algn="ctr">
                        <a:spcAft>
                          <a:spcPts val="0"/>
                        </a:spcAft>
                      </a:pPr>
                      <a:r>
                        <a:rPr lang="zh-CN" sz="1600" kern="100" dirty="0">
                          <a:effectLst/>
                        </a:rPr>
                        <a:t>第一学年</a:t>
                      </a:r>
                      <a:endParaRPr lang="zh-CN" sz="1600" kern="100" dirty="0">
                        <a:effectLst/>
                        <a:latin typeface="Times New Roman"/>
                        <a:ea typeface="宋体"/>
                      </a:endParaRPr>
                    </a:p>
                  </a:txBody>
                  <a:tcPr marL="68580" marR="68580" marT="0" marB="0" anchor="ctr"/>
                </a:tc>
                <a:tc>
                  <a:txBody>
                    <a:bodyPr/>
                    <a:lstStyle/>
                    <a:p>
                      <a:pPr algn="ctr">
                        <a:spcAft>
                          <a:spcPts val="0"/>
                        </a:spcAft>
                      </a:pPr>
                      <a:r>
                        <a:rPr lang="zh-CN" sz="1600" kern="100" dirty="0">
                          <a:effectLst/>
                        </a:rPr>
                        <a:t>第二学年</a:t>
                      </a:r>
                      <a:endParaRPr lang="zh-CN" sz="1600" kern="100" dirty="0">
                        <a:effectLst/>
                        <a:latin typeface="Times New Roman"/>
                        <a:ea typeface="宋体"/>
                      </a:endParaRPr>
                    </a:p>
                  </a:txBody>
                  <a:tcPr marL="68580" marR="68580" marT="0" marB="0" anchor="ctr"/>
                </a:tc>
              </a:tr>
              <a:tr h="4104456">
                <a:tc>
                  <a:txBody>
                    <a:bodyPr/>
                    <a:lstStyle/>
                    <a:p>
                      <a:r>
                        <a:rPr lang="zh-CN" altLang="zh-CN" sz="1800" b="1" kern="1200" dirty="0" smtClean="0">
                          <a:solidFill>
                            <a:schemeClr val="lt1"/>
                          </a:solidFill>
                          <a:latin typeface="+mn-lt"/>
                          <a:ea typeface="+mn-ea"/>
                          <a:cs typeface="+mn-cs"/>
                        </a:rPr>
                        <a:t>大学英语</a:t>
                      </a:r>
                    </a:p>
                    <a:p>
                      <a:r>
                        <a:rPr lang="zh-CN" altLang="zh-CN" sz="1800" b="1" kern="1200" dirty="0" smtClean="0">
                          <a:solidFill>
                            <a:schemeClr val="lt1"/>
                          </a:solidFill>
                          <a:latin typeface="+mn-lt"/>
                          <a:ea typeface="+mn-ea"/>
                          <a:cs typeface="+mn-cs"/>
                        </a:rPr>
                        <a:t>高等数学</a:t>
                      </a:r>
                    </a:p>
                    <a:p>
                      <a:r>
                        <a:rPr lang="zh-CN" altLang="zh-CN" sz="1800" b="1" kern="1200" dirty="0" smtClean="0">
                          <a:solidFill>
                            <a:schemeClr val="lt1"/>
                          </a:solidFill>
                          <a:latin typeface="+mn-lt"/>
                          <a:ea typeface="+mn-ea"/>
                          <a:cs typeface="+mn-cs"/>
                        </a:rPr>
                        <a:t>计算机应用基础</a:t>
                      </a:r>
                    </a:p>
                    <a:p>
                      <a:r>
                        <a:rPr lang="zh-CN" altLang="zh-CN" sz="1800" b="1" kern="1200" dirty="0" smtClean="0">
                          <a:solidFill>
                            <a:schemeClr val="lt1"/>
                          </a:solidFill>
                          <a:latin typeface="+mn-lt"/>
                          <a:ea typeface="+mn-ea"/>
                          <a:cs typeface="+mn-cs"/>
                        </a:rPr>
                        <a:t>管理学</a:t>
                      </a:r>
                    </a:p>
                    <a:p>
                      <a:r>
                        <a:rPr lang="zh-CN" altLang="zh-CN" sz="1800" b="1" kern="1200" dirty="0" smtClean="0">
                          <a:solidFill>
                            <a:schemeClr val="lt1"/>
                          </a:solidFill>
                          <a:latin typeface="+mn-lt"/>
                          <a:ea typeface="+mn-ea"/>
                          <a:cs typeface="+mn-cs"/>
                        </a:rPr>
                        <a:t>会计学</a:t>
                      </a:r>
                    </a:p>
                    <a:p>
                      <a:r>
                        <a:rPr lang="zh-CN" altLang="zh-CN" sz="1800" b="1" kern="1200" dirty="0" smtClean="0">
                          <a:solidFill>
                            <a:schemeClr val="lt1"/>
                          </a:solidFill>
                          <a:latin typeface="+mn-lt"/>
                          <a:ea typeface="+mn-ea"/>
                          <a:cs typeface="+mn-cs"/>
                        </a:rPr>
                        <a:t>微观经济学</a:t>
                      </a:r>
                      <a:endParaRPr lang="zh-CN" sz="1600" kern="100" dirty="0">
                        <a:effectLst/>
                        <a:latin typeface="Times New Roman"/>
                        <a:ea typeface="宋体"/>
                      </a:endParaRPr>
                    </a:p>
                  </a:txBody>
                  <a:tcPr marL="68580" marR="68580" marT="0" marB="0" anchor="ctr"/>
                </a:tc>
                <a:tc>
                  <a:txBody>
                    <a:bodyPr/>
                    <a:lstStyle/>
                    <a:p>
                      <a:r>
                        <a:rPr lang="zh-CN" altLang="zh-CN" sz="1800" b="1" kern="1200" dirty="0" smtClean="0">
                          <a:solidFill>
                            <a:schemeClr val="lt1"/>
                          </a:solidFill>
                          <a:latin typeface="+mn-lt"/>
                          <a:ea typeface="+mn-ea"/>
                          <a:cs typeface="+mn-cs"/>
                        </a:rPr>
                        <a:t>大学英语</a:t>
                      </a:r>
                    </a:p>
                    <a:p>
                      <a:r>
                        <a:rPr lang="zh-CN" altLang="zh-CN" sz="1800" b="1" kern="1200" dirty="0" smtClean="0">
                          <a:solidFill>
                            <a:schemeClr val="lt1"/>
                          </a:solidFill>
                          <a:latin typeface="+mn-lt"/>
                          <a:ea typeface="+mn-ea"/>
                          <a:cs typeface="+mn-cs"/>
                        </a:rPr>
                        <a:t>应用统计学</a:t>
                      </a:r>
                    </a:p>
                    <a:p>
                      <a:r>
                        <a:rPr lang="zh-CN" altLang="zh-CN" sz="1800" b="1" kern="1200" dirty="0" smtClean="0">
                          <a:solidFill>
                            <a:schemeClr val="lt1"/>
                          </a:solidFill>
                          <a:latin typeface="+mn-lt"/>
                          <a:ea typeface="+mn-ea"/>
                          <a:cs typeface="+mn-cs"/>
                        </a:rPr>
                        <a:t>企业战略管理</a:t>
                      </a:r>
                    </a:p>
                    <a:p>
                      <a:r>
                        <a:rPr lang="zh-CN" altLang="zh-CN" sz="1800" b="1" kern="1200" dirty="0" smtClean="0">
                          <a:solidFill>
                            <a:schemeClr val="lt1"/>
                          </a:solidFill>
                          <a:latin typeface="+mn-lt"/>
                          <a:ea typeface="+mn-ea"/>
                          <a:cs typeface="+mn-cs"/>
                        </a:rPr>
                        <a:t>生产运作管理</a:t>
                      </a:r>
                    </a:p>
                    <a:p>
                      <a:r>
                        <a:rPr lang="zh-CN" altLang="zh-CN" sz="1800" b="1" kern="1200" dirty="0" smtClean="0">
                          <a:solidFill>
                            <a:schemeClr val="lt1"/>
                          </a:solidFill>
                          <a:latin typeface="+mn-lt"/>
                          <a:ea typeface="+mn-ea"/>
                          <a:cs typeface="+mn-cs"/>
                        </a:rPr>
                        <a:t>财务管理</a:t>
                      </a:r>
                    </a:p>
                    <a:p>
                      <a:r>
                        <a:rPr lang="zh-CN" altLang="zh-CN" sz="1800" b="1" kern="1200" dirty="0" smtClean="0">
                          <a:solidFill>
                            <a:schemeClr val="lt1"/>
                          </a:solidFill>
                          <a:latin typeface="+mn-lt"/>
                          <a:ea typeface="+mn-ea"/>
                          <a:cs typeface="+mn-cs"/>
                        </a:rPr>
                        <a:t>市场营销</a:t>
                      </a:r>
                    </a:p>
                    <a:p>
                      <a:r>
                        <a:rPr lang="zh-CN" altLang="zh-CN" sz="1800" b="1" kern="1200" dirty="0" smtClean="0">
                          <a:solidFill>
                            <a:schemeClr val="lt1"/>
                          </a:solidFill>
                          <a:latin typeface="+mn-lt"/>
                          <a:ea typeface="+mn-ea"/>
                          <a:cs typeface="+mn-cs"/>
                        </a:rPr>
                        <a:t>管理信息系统</a:t>
                      </a:r>
                    </a:p>
                    <a:p>
                      <a:r>
                        <a:rPr lang="zh-CN" altLang="zh-CN" sz="1800" b="1" kern="1200" dirty="0" smtClean="0">
                          <a:solidFill>
                            <a:schemeClr val="lt1"/>
                          </a:solidFill>
                          <a:latin typeface="+mn-lt"/>
                          <a:ea typeface="+mn-ea"/>
                          <a:cs typeface="+mn-cs"/>
                        </a:rPr>
                        <a:t>电子商务</a:t>
                      </a:r>
                    </a:p>
                    <a:p>
                      <a:r>
                        <a:rPr lang="zh-CN" altLang="zh-CN" sz="1800" b="1" kern="1200" dirty="0" smtClean="0">
                          <a:solidFill>
                            <a:schemeClr val="lt1"/>
                          </a:solidFill>
                          <a:latin typeface="+mn-lt"/>
                          <a:ea typeface="+mn-ea"/>
                          <a:cs typeface="+mn-cs"/>
                        </a:rPr>
                        <a:t>经济法</a:t>
                      </a:r>
                      <a:endParaRPr lang="zh-CN" sz="1600" kern="100" dirty="0">
                        <a:effectLst/>
                        <a:latin typeface="Times New Roman"/>
                        <a:ea typeface="宋体"/>
                      </a:endParaRPr>
                    </a:p>
                  </a:txBody>
                  <a:tcPr marL="68580" marR="68580" marT="0" marB="0" anchor="ctr"/>
                </a:tc>
              </a:tr>
            </a:tbl>
          </a:graphicData>
        </a:graphic>
      </p:graphicFrame>
      <p:graphicFrame>
        <p:nvGraphicFramePr>
          <p:cNvPr id="5" name="表格 4"/>
          <p:cNvGraphicFramePr>
            <a:graphicFrameLocks noGrp="1"/>
          </p:cNvGraphicFramePr>
          <p:nvPr>
            <p:extLst>
              <p:ext uri="{D42A27DB-BD31-4B8C-83A1-F6EECF244321}">
                <p14:modId xmlns="" xmlns:p14="http://schemas.microsoft.com/office/powerpoint/2010/main" val="3565579528"/>
              </p:ext>
            </p:extLst>
          </p:nvPr>
        </p:nvGraphicFramePr>
        <p:xfrm>
          <a:off x="3923928" y="620688"/>
          <a:ext cx="4464496" cy="4824536"/>
        </p:xfrm>
        <a:graphic>
          <a:graphicData uri="http://schemas.openxmlformats.org/drawingml/2006/table">
            <a:tbl>
              <a:tblPr firstRow="1" firstCol="1" lastRow="1" lastCol="1" bandRow="1" bandCol="1">
                <a:tableStyleId>{5C22544A-7EE6-4342-B048-85BDC9FD1C3A}</a:tableStyleId>
              </a:tblPr>
              <a:tblGrid>
                <a:gridCol w="2232248"/>
                <a:gridCol w="2232248"/>
              </a:tblGrid>
              <a:tr h="720080">
                <a:tc>
                  <a:txBody>
                    <a:bodyPr/>
                    <a:lstStyle/>
                    <a:p>
                      <a:pPr algn="ctr">
                        <a:spcAft>
                          <a:spcPts val="0"/>
                        </a:spcAft>
                      </a:pPr>
                      <a:r>
                        <a:rPr lang="zh-CN" sz="1600" kern="100" dirty="0">
                          <a:effectLst/>
                        </a:rPr>
                        <a:t>第三学年</a:t>
                      </a:r>
                      <a:endParaRPr lang="zh-CN" sz="1600" kern="100" dirty="0">
                        <a:effectLst/>
                        <a:latin typeface="Times New Roman"/>
                        <a:ea typeface="宋体"/>
                      </a:endParaRPr>
                    </a:p>
                  </a:txBody>
                  <a:tcPr marL="68580" marR="68580" marT="0" marB="0" anchor="ctr"/>
                </a:tc>
                <a:tc>
                  <a:txBody>
                    <a:bodyPr/>
                    <a:lstStyle/>
                    <a:p>
                      <a:pPr algn="ctr">
                        <a:spcAft>
                          <a:spcPts val="0"/>
                        </a:spcAft>
                      </a:pPr>
                      <a:r>
                        <a:rPr lang="zh-CN" sz="1600" kern="100" dirty="0">
                          <a:effectLst/>
                        </a:rPr>
                        <a:t>第四学年</a:t>
                      </a:r>
                      <a:endParaRPr lang="zh-CN" sz="1600" kern="100" dirty="0">
                        <a:effectLst/>
                        <a:latin typeface="Times New Roman"/>
                        <a:ea typeface="宋体"/>
                      </a:endParaRPr>
                    </a:p>
                  </a:txBody>
                  <a:tcPr marL="68580" marR="68580" marT="0" marB="0" anchor="ctr"/>
                </a:tc>
              </a:tr>
              <a:tr h="4104456">
                <a:tc>
                  <a:txBody>
                    <a:bodyPr/>
                    <a:lstStyle/>
                    <a:p>
                      <a:pPr algn="ctr">
                        <a:spcAft>
                          <a:spcPts val="0"/>
                        </a:spcAft>
                      </a:pPr>
                      <a:endParaRPr lang="zh-CN" sz="1600" kern="100" dirty="0">
                        <a:effectLst/>
                      </a:endParaRPr>
                    </a:p>
                    <a:p>
                      <a:r>
                        <a:rPr lang="zh-CN" altLang="zh-CN" sz="1800" b="1" kern="1200" dirty="0" smtClean="0">
                          <a:solidFill>
                            <a:schemeClr val="lt1"/>
                          </a:solidFill>
                          <a:latin typeface="+mn-lt"/>
                          <a:ea typeface="+mn-ea"/>
                          <a:cs typeface="+mn-cs"/>
                        </a:rPr>
                        <a:t>国际贸易实务</a:t>
                      </a:r>
                    </a:p>
                    <a:p>
                      <a:r>
                        <a:rPr lang="zh-CN" altLang="zh-CN" sz="1800" b="1" kern="1200" dirty="0" smtClean="0">
                          <a:solidFill>
                            <a:schemeClr val="lt1"/>
                          </a:solidFill>
                          <a:latin typeface="+mn-lt"/>
                          <a:ea typeface="+mn-ea"/>
                          <a:cs typeface="+mn-cs"/>
                        </a:rPr>
                        <a:t>商务沟通</a:t>
                      </a:r>
                    </a:p>
                    <a:p>
                      <a:r>
                        <a:rPr lang="zh-CN" altLang="zh-CN" sz="1800" b="1" kern="1200" dirty="0" smtClean="0">
                          <a:solidFill>
                            <a:schemeClr val="lt1"/>
                          </a:solidFill>
                          <a:latin typeface="+mn-lt"/>
                          <a:ea typeface="+mn-ea"/>
                          <a:cs typeface="+mn-cs"/>
                        </a:rPr>
                        <a:t>市场调查与预测</a:t>
                      </a:r>
                    </a:p>
                    <a:p>
                      <a:r>
                        <a:rPr lang="zh-CN" altLang="zh-CN" sz="1800" b="1" kern="1200" dirty="0" smtClean="0">
                          <a:solidFill>
                            <a:schemeClr val="lt1"/>
                          </a:solidFill>
                          <a:latin typeface="+mn-lt"/>
                          <a:ea typeface="+mn-ea"/>
                          <a:cs typeface="+mn-cs"/>
                        </a:rPr>
                        <a:t>人力资源管理</a:t>
                      </a:r>
                    </a:p>
                    <a:p>
                      <a:r>
                        <a:rPr lang="zh-CN" altLang="zh-CN" sz="1800" b="1" kern="1200" dirty="0" smtClean="0">
                          <a:solidFill>
                            <a:schemeClr val="lt1"/>
                          </a:solidFill>
                          <a:latin typeface="+mn-lt"/>
                          <a:ea typeface="+mn-ea"/>
                          <a:cs typeface="+mn-cs"/>
                        </a:rPr>
                        <a:t>采购与供应链</a:t>
                      </a:r>
                    </a:p>
                    <a:p>
                      <a:r>
                        <a:rPr lang="zh-CN" altLang="zh-CN" sz="1800" b="1" kern="1200" dirty="0" smtClean="0">
                          <a:solidFill>
                            <a:schemeClr val="lt1"/>
                          </a:solidFill>
                          <a:latin typeface="+mn-lt"/>
                          <a:ea typeface="+mn-ea"/>
                          <a:cs typeface="+mn-cs"/>
                        </a:rPr>
                        <a:t>零售管理</a:t>
                      </a:r>
                    </a:p>
                    <a:p>
                      <a:r>
                        <a:rPr lang="zh-CN" altLang="zh-CN" sz="1800" b="1" kern="1200" dirty="0" smtClean="0">
                          <a:solidFill>
                            <a:schemeClr val="lt1"/>
                          </a:solidFill>
                          <a:latin typeface="+mn-lt"/>
                          <a:ea typeface="+mn-ea"/>
                          <a:cs typeface="+mn-cs"/>
                        </a:rPr>
                        <a:t>商务谈判</a:t>
                      </a:r>
                    </a:p>
                    <a:p>
                      <a:r>
                        <a:rPr lang="zh-CN" altLang="zh-CN" sz="1800" b="1" kern="1200" dirty="0" smtClean="0">
                          <a:solidFill>
                            <a:schemeClr val="lt1"/>
                          </a:solidFill>
                          <a:latin typeface="+mn-lt"/>
                          <a:ea typeface="+mn-ea"/>
                          <a:cs typeface="+mn-cs"/>
                        </a:rPr>
                        <a:t>网络营销</a:t>
                      </a:r>
                    </a:p>
                    <a:p>
                      <a:r>
                        <a:rPr lang="zh-CN" altLang="zh-CN" sz="1800" b="1" kern="1200" dirty="0" smtClean="0">
                          <a:solidFill>
                            <a:schemeClr val="lt1"/>
                          </a:solidFill>
                          <a:latin typeface="+mn-lt"/>
                          <a:ea typeface="+mn-ea"/>
                          <a:cs typeface="+mn-cs"/>
                        </a:rPr>
                        <a:t>服务营销</a:t>
                      </a:r>
                    </a:p>
                    <a:p>
                      <a:r>
                        <a:rPr lang="zh-CN" altLang="zh-CN" sz="1800" b="1" kern="1200" dirty="0" smtClean="0">
                          <a:solidFill>
                            <a:schemeClr val="lt1"/>
                          </a:solidFill>
                          <a:latin typeface="+mn-lt"/>
                          <a:ea typeface="+mn-ea"/>
                          <a:cs typeface="+mn-cs"/>
                        </a:rPr>
                        <a:t>客户关系管理</a:t>
                      </a:r>
                    </a:p>
                    <a:p>
                      <a:r>
                        <a:rPr lang="zh-CN" altLang="zh-CN" sz="1800" b="1" kern="1200" dirty="0" smtClean="0">
                          <a:solidFill>
                            <a:schemeClr val="lt1"/>
                          </a:solidFill>
                          <a:latin typeface="+mn-lt"/>
                          <a:ea typeface="+mn-ea"/>
                          <a:cs typeface="+mn-cs"/>
                        </a:rPr>
                        <a:t>商务策划</a:t>
                      </a:r>
                    </a:p>
                    <a:p>
                      <a:r>
                        <a:rPr lang="zh-CN" altLang="zh-CN" sz="1800" b="1" kern="1200" dirty="0" smtClean="0">
                          <a:solidFill>
                            <a:schemeClr val="lt1"/>
                          </a:solidFill>
                          <a:latin typeface="+mn-lt"/>
                          <a:ea typeface="+mn-ea"/>
                          <a:cs typeface="+mn-cs"/>
                        </a:rPr>
                        <a:t>领导科学</a:t>
                      </a:r>
                    </a:p>
                    <a:p>
                      <a:r>
                        <a:rPr lang="zh-CN" altLang="zh-CN" sz="1800" b="1" kern="1200" dirty="0" smtClean="0">
                          <a:solidFill>
                            <a:schemeClr val="lt1"/>
                          </a:solidFill>
                          <a:latin typeface="+mn-lt"/>
                          <a:ea typeface="+mn-ea"/>
                          <a:cs typeface="+mn-cs"/>
                        </a:rPr>
                        <a:t>项目管理</a:t>
                      </a:r>
                    </a:p>
                    <a:p>
                      <a:r>
                        <a:rPr lang="zh-CN" altLang="zh-CN" sz="1800" b="1" kern="1200" dirty="0" smtClean="0">
                          <a:solidFill>
                            <a:schemeClr val="lt1"/>
                          </a:solidFill>
                          <a:latin typeface="+mn-lt"/>
                          <a:ea typeface="+mn-ea"/>
                          <a:cs typeface="+mn-cs"/>
                        </a:rPr>
                        <a:t>创业管理</a:t>
                      </a:r>
                      <a:endParaRPr lang="zh-CN" sz="1600" kern="100" dirty="0">
                        <a:effectLst/>
                        <a:latin typeface="Times New Roman"/>
                        <a:ea typeface="宋体"/>
                      </a:endParaRPr>
                    </a:p>
                  </a:txBody>
                  <a:tcPr marL="68580" marR="68580" marT="0" marB="0" anchor="ctr"/>
                </a:tc>
                <a:tc>
                  <a:txBody>
                    <a:bodyPr/>
                    <a:lstStyle/>
                    <a:p>
                      <a:r>
                        <a:rPr lang="zh-CN" altLang="zh-CN" sz="1800" b="1" kern="1200" dirty="0" smtClean="0">
                          <a:solidFill>
                            <a:schemeClr val="lt1"/>
                          </a:solidFill>
                          <a:latin typeface="+mn-lt"/>
                          <a:ea typeface="+mn-ea"/>
                          <a:cs typeface="+mn-cs"/>
                        </a:rPr>
                        <a:t>营销模拟</a:t>
                      </a:r>
                    </a:p>
                    <a:p>
                      <a:r>
                        <a:rPr lang="zh-CN" altLang="zh-CN" sz="1800" b="1" kern="1200" dirty="0" smtClean="0">
                          <a:solidFill>
                            <a:schemeClr val="lt1"/>
                          </a:solidFill>
                          <a:latin typeface="+mn-lt"/>
                          <a:ea typeface="+mn-ea"/>
                          <a:cs typeface="+mn-cs"/>
                        </a:rPr>
                        <a:t>创业模拟</a:t>
                      </a:r>
                    </a:p>
                    <a:p>
                      <a:r>
                        <a:rPr lang="zh-CN" altLang="zh-CN" sz="1800" b="1" kern="1200" dirty="0" smtClean="0">
                          <a:solidFill>
                            <a:schemeClr val="lt1"/>
                          </a:solidFill>
                          <a:latin typeface="+mn-lt"/>
                          <a:ea typeface="+mn-ea"/>
                          <a:cs typeface="+mn-cs"/>
                        </a:rPr>
                        <a:t>创业计划</a:t>
                      </a:r>
                    </a:p>
                    <a:p>
                      <a:r>
                        <a:rPr lang="zh-CN" altLang="zh-CN" sz="1800" b="1" kern="1200" dirty="0" smtClean="0">
                          <a:solidFill>
                            <a:schemeClr val="lt1"/>
                          </a:solidFill>
                          <a:latin typeface="+mn-lt"/>
                          <a:ea typeface="+mn-ea"/>
                          <a:cs typeface="+mn-cs"/>
                        </a:rPr>
                        <a:t>供应链实验</a:t>
                      </a:r>
                    </a:p>
                    <a:p>
                      <a:r>
                        <a:rPr lang="zh-CN" altLang="zh-CN" sz="1800" b="1" kern="1200" dirty="0" smtClean="0">
                          <a:solidFill>
                            <a:schemeClr val="lt1"/>
                          </a:solidFill>
                          <a:latin typeface="+mn-lt"/>
                          <a:ea typeface="+mn-ea"/>
                          <a:cs typeface="+mn-cs"/>
                        </a:rPr>
                        <a:t>沙盘模拟</a:t>
                      </a:r>
                    </a:p>
                    <a:p>
                      <a:r>
                        <a:rPr lang="zh-CN" altLang="zh-CN" sz="1800" b="1" kern="1200" dirty="0" smtClean="0">
                          <a:solidFill>
                            <a:schemeClr val="lt1"/>
                          </a:solidFill>
                          <a:latin typeface="+mn-lt"/>
                          <a:ea typeface="+mn-ea"/>
                          <a:cs typeface="+mn-cs"/>
                        </a:rPr>
                        <a:t>文献检索与论文写作规范</a:t>
                      </a:r>
                    </a:p>
                    <a:p>
                      <a:r>
                        <a:rPr lang="zh-CN" altLang="zh-CN" sz="1800" b="1" kern="1200" dirty="0" smtClean="0">
                          <a:solidFill>
                            <a:schemeClr val="lt1"/>
                          </a:solidFill>
                          <a:latin typeface="+mn-lt"/>
                          <a:ea typeface="+mn-ea"/>
                          <a:cs typeface="+mn-cs"/>
                        </a:rPr>
                        <a:t>毕业实习</a:t>
                      </a:r>
                    </a:p>
                    <a:p>
                      <a:r>
                        <a:rPr lang="zh-CN" altLang="zh-CN" sz="1800" b="1" kern="1200" dirty="0" smtClean="0">
                          <a:solidFill>
                            <a:schemeClr val="lt1"/>
                          </a:solidFill>
                          <a:latin typeface="+mn-lt"/>
                          <a:ea typeface="+mn-ea"/>
                          <a:cs typeface="+mn-cs"/>
                        </a:rPr>
                        <a:t>毕业设计（论文）</a:t>
                      </a:r>
                      <a:endParaRPr lang="zh-CN" sz="1600" kern="100" dirty="0">
                        <a:effectLst/>
                        <a:latin typeface="Times New Roman"/>
                        <a:ea typeface="宋体"/>
                      </a:endParaRPr>
                    </a:p>
                  </a:txBody>
                  <a:tcPr marL="68580" marR="68580" marT="0" marB="0" anchor="ctr"/>
                </a:tc>
              </a:tr>
            </a:tbl>
          </a:graphicData>
        </a:graphic>
      </p:graphicFrame>
    </p:spTree>
    <p:extLst>
      <p:ext uri="{BB962C8B-B14F-4D97-AF65-F5344CB8AC3E}">
        <p14:creationId xmlns:p14="http://schemas.microsoft.com/office/powerpoint/2010/main" xmlns="" val="2076877300"/>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19672" y="4941168"/>
            <a:ext cx="6512511" cy="1143000"/>
          </a:xfrm>
        </p:spPr>
        <p:txBody>
          <a:bodyPr/>
          <a:lstStyle/>
          <a:p>
            <a:r>
              <a:rPr lang="zh-CN" altLang="zh-CN" dirty="0">
                <a:effectLst/>
              </a:rPr>
              <a:t>就业岗位群 </a:t>
            </a:r>
            <a:endParaRPr lang="zh-CN" altLang="en-US" dirty="0"/>
          </a:p>
        </p:txBody>
      </p:sp>
      <p:sp>
        <p:nvSpPr>
          <p:cNvPr id="3" name="内容占位符 2"/>
          <p:cNvSpPr>
            <a:spLocks noGrp="1"/>
          </p:cNvSpPr>
          <p:nvPr>
            <p:ph sz="quarter" idx="13"/>
          </p:nvPr>
        </p:nvSpPr>
        <p:spPr>
          <a:xfrm>
            <a:off x="611560" y="731520"/>
            <a:ext cx="7776864" cy="3474720"/>
          </a:xfrm>
        </p:spPr>
        <p:txBody>
          <a:bodyPr>
            <a:noAutofit/>
          </a:bodyPr>
          <a:lstStyle/>
          <a:p>
            <a:r>
              <a:rPr lang="zh-CN" altLang="zh-CN" sz="2800" dirty="0"/>
              <a:t>工商管理专业为上海自贸区、上海市、长三角乃至全国培养创新、创业型人才。毕业生就业多种行业，不仅是工业企业、商品流通企业、饮食服务业，还有金融业（含保险与证券业）、农业、养殖业、信息产业等。工商管理专业的目标岗位是中小企业的职业经理、营销主管、生产主管、人力资源主管、财务主管、办公室主管等</a:t>
            </a:r>
            <a:r>
              <a:rPr lang="zh-CN" altLang="zh-CN" sz="2800" dirty="0" smtClean="0"/>
              <a:t>。</a:t>
            </a:r>
            <a:endParaRPr lang="zh-CN" altLang="zh-CN" sz="2800" dirty="0"/>
          </a:p>
        </p:txBody>
      </p:sp>
    </p:spTree>
    <p:extLst>
      <p:ext uri="{BB962C8B-B14F-4D97-AF65-F5344CB8AC3E}">
        <p14:creationId xmlns:p14="http://schemas.microsoft.com/office/powerpoint/2010/main" xmlns="" val="4096809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可获得证书</a:t>
            </a:r>
            <a:endParaRPr lang="zh-CN" altLang="en-US" dirty="0"/>
          </a:p>
        </p:txBody>
      </p:sp>
      <p:sp>
        <p:nvSpPr>
          <p:cNvPr id="3" name="内容占位符 2"/>
          <p:cNvSpPr>
            <a:spLocks noGrp="1"/>
          </p:cNvSpPr>
          <p:nvPr>
            <p:ph sz="quarter" idx="13"/>
          </p:nvPr>
        </p:nvSpPr>
        <p:spPr/>
        <p:txBody>
          <a:bodyPr/>
          <a:lstStyle/>
          <a:p>
            <a:r>
              <a:rPr lang="zh-CN" altLang="zh-CN" sz="3200" dirty="0"/>
              <a:t>工商管理专业坚持“学历证书＋学位证书＋职业证书”教育。除毕业证、学位证外，还可考取营销师、生产师、人力资源管理师、会计资格证书、职业经理人、企业行政管理人员等职业资格证书。</a:t>
            </a:r>
          </a:p>
          <a:p>
            <a:endParaRPr lang="zh-CN" altLang="en-US" dirty="0"/>
          </a:p>
        </p:txBody>
      </p:sp>
    </p:spTree>
    <p:extLst>
      <p:ext uri="{BB962C8B-B14F-4D97-AF65-F5344CB8AC3E}">
        <p14:creationId xmlns:p14="http://schemas.microsoft.com/office/powerpoint/2010/main" xmlns="" val="2185932563"/>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91680" y="5301208"/>
            <a:ext cx="6512511" cy="1143000"/>
          </a:xfrm>
        </p:spPr>
        <p:txBody>
          <a:bodyPr/>
          <a:lstStyle/>
          <a:p>
            <a:r>
              <a:rPr lang="zh-CN" altLang="zh-CN" dirty="0">
                <a:effectLst/>
              </a:rPr>
              <a:t>专业特色</a:t>
            </a:r>
            <a:r>
              <a:rPr lang="en-US" altLang="zh-CN" dirty="0">
                <a:effectLst/>
              </a:rPr>
              <a:t> </a:t>
            </a:r>
            <a:endParaRPr lang="zh-CN" altLang="en-US" dirty="0"/>
          </a:p>
        </p:txBody>
      </p:sp>
      <p:sp>
        <p:nvSpPr>
          <p:cNvPr id="3" name="内容占位符 2"/>
          <p:cNvSpPr>
            <a:spLocks noGrp="1"/>
          </p:cNvSpPr>
          <p:nvPr>
            <p:ph sz="quarter" idx="13"/>
          </p:nvPr>
        </p:nvSpPr>
        <p:spPr>
          <a:xfrm>
            <a:off x="323528" y="404664"/>
            <a:ext cx="8280920" cy="3474720"/>
          </a:xfrm>
        </p:spPr>
        <p:txBody>
          <a:bodyPr/>
          <a:lstStyle/>
          <a:p>
            <a:r>
              <a:rPr lang="zh-CN" altLang="zh-CN" sz="2800" dirty="0"/>
              <a:t>工商管理专业培养学生的核心能力是市场开拓能力，具体能力是：调查预测能力、问题分析能力、解决问题能力、捕捉商机能力、人际关系能力。</a:t>
            </a:r>
          </a:p>
          <a:p>
            <a:endParaRPr lang="zh-CN" altLang="en-US" dirty="0"/>
          </a:p>
        </p:txBody>
      </p:sp>
      <p:pic>
        <p:nvPicPr>
          <p:cNvPr id="4" name="图片 3" descr="IMG_0869"/>
          <p:cNvPicPr/>
          <p:nvPr/>
        </p:nvPicPr>
        <p:blipFill>
          <a:blip r:embed="rId2" cstate="print"/>
          <a:stretch>
            <a:fillRect/>
          </a:stretch>
        </p:blipFill>
        <p:spPr>
          <a:xfrm>
            <a:off x="683568" y="1916832"/>
            <a:ext cx="7776864" cy="3312368"/>
          </a:xfrm>
          <a:prstGeom prst="rect">
            <a:avLst/>
          </a:prstGeom>
        </p:spPr>
      </p:pic>
    </p:spTree>
    <p:extLst>
      <p:ext uri="{BB962C8B-B14F-4D97-AF65-F5344CB8AC3E}">
        <p14:creationId xmlns:p14="http://schemas.microsoft.com/office/powerpoint/2010/main" xmlns="" val="288354614"/>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07704" y="5373216"/>
            <a:ext cx="6512511" cy="1143000"/>
          </a:xfrm>
        </p:spPr>
        <p:txBody>
          <a:bodyPr/>
          <a:lstStyle/>
          <a:p>
            <a:r>
              <a:rPr lang="zh-CN" altLang="en-US" dirty="0" smtClean="0"/>
              <a:t>校企合作</a:t>
            </a:r>
            <a:endParaRPr lang="zh-CN" altLang="en-US" dirty="0"/>
          </a:p>
        </p:txBody>
      </p:sp>
      <p:sp>
        <p:nvSpPr>
          <p:cNvPr id="3" name="内容占位符 2"/>
          <p:cNvSpPr>
            <a:spLocks noGrp="1"/>
          </p:cNvSpPr>
          <p:nvPr>
            <p:ph sz="quarter" idx="13"/>
          </p:nvPr>
        </p:nvSpPr>
        <p:spPr>
          <a:xfrm>
            <a:off x="1043608" y="332656"/>
            <a:ext cx="7344816" cy="3474720"/>
          </a:xfrm>
        </p:spPr>
        <p:txBody>
          <a:bodyPr/>
          <a:lstStyle/>
          <a:p>
            <a:r>
              <a:rPr lang="zh-CN" altLang="zh-CN" dirty="0"/>
              <a:t>工商管理系与多家企业建立了长期稳定的校企合作关系，共同培养实用型工商管理人才。专业课由具有高级职称的老师和经验丰富总经理讲授，采用“理论＋应用＋实习”的培养模式。</a:t>
            </a:r>
          </a:p>
          <a:p>
            <a:endParaRPr lang="zh-CN" altLang="en-US" dirty="0"/>
          </a:p>
        </p:txBody>
      </p:sp>
      <p:pic>
        <p:nvPicPr>
          <p:cNvPr id="4" name="图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15616" y="1772816"/>
            <a:ext cx="7056784" cy="3503586"/>
          </a:xfrm>
          <a:prstGeom prst="rect">
            <a:avLst/>
          </a:prstGeom>
        </p:spPr>
      </p:pic>
    </p:spTree>
    <p:extLst>
      <p:ext uri="{BB962C8B-B14F-4D97-AF65-F5344CB8AC3E}">
        <p14:creationId xmlns:p14="http://schemas.microsoft.com/office/powerpoint/2010/main" xmlns="" val="112499402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气流">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气流">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气流">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14</TotalTime>
  <Words>1103</Words>
  <Application>Microsoft Office PowerPoint</Application>
  <PresentationFormat>全屏显示(4:3)</PresentationFormat>
  <Paragraphs>75</Paragraphs>
  <Slides>11</Slides>
  <Notes>0</Notes>
  <HiddenSlides>0</HiddenSlides>
  <MMClips>0</MMClips>
  <ScaleCrop>false</ScaleCrop>
  <HeadingPairs>
    <vt:vector size="4" baseType="variant">
      <vt:variant>
        <vt:lpstr>主题</vt:lpstr>
      </vt:variant>
      <vt:variant>
        <vt:i4>1</vt:i4>
      </vt:variant>
      <vt:variant>
        <vt:lpstr>幻灯片标题</vt:lpstr>
      </vt:variant>
      <vt:variant>
        <vt:i4>11</vt:i4>
      </vt:variant>
    </vt:vector>
  </HeadingPairs>
  <TitlesOfParts>
    <vt:vector size="12" baseType="lpstr">
      <vt:lpstr>气流</vt:lpstr>
      <vt:lpstr>商学院 工商管理专业</vt:lpstr>
      <vt:lpstr>专业介绍</vt:lpstr>
      <vt:lpstr>培养特色</vt:lpstr>
      <vt:lpstr>基本信息</vt:lpstr>
      <vt:lpstr>核心课程</vt:lpstr>
      <vt:lpstr>就业岗位群 </vt:lpstr>
      <vt:lpstr>可获得证书</vt:lpstr>
      <vt:lpstr>专业特色 </vt:lpstr>
      <vt:lpstr>校企合作</vt:lpstr>
      <vt:lpstr>丰富多彩的第二课堂</vt:lpstr>
      <vt:lpstr>幻灯片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商学院 工商管理专业</dc:title>
  <dc:creator>lily</dc:creator>
  <cp:lastModifiedBy>lenovo</cp:lastModifiedBy>
  <cp:revision>3</cp:revision>
  <dcterms:created xsi:type="dcterms:W3CDTF">2016-01-28T02:27:41Z</dcterms:created>
  <dcterms:modified xsi:type="dcterms:W3CDTF">2017-08-29T06:01:48Z</dcterms:modified>
</cp:coreProperties>
</file>